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Overpass Black"/>
      <p:bold r:id="rId30"/>
      <p:boldItalic r:id="rId31"/>
    </p:embeddedFont>
    <p:embeddedFont>
      <p:font typeface="Fira Sans Extra Condensed Medium"/>
      <p:regular r:id="rId32"/>
      <p:bold r:id="rId33"/>
      <p:italic r:id="rId34"/>
      <p:boldItalic r:id="rId35"/>
    </p:embeddedFont>
    <p:embeddedFont>
      <p:font typeface="Overpass"/>
      <p:regular r:id="rId36"/>
      <p:bold r:id="rId37"/>
      <p:italic r:id="rId38"/>
      <p:boldItalic r:id="rId39"/>
    </p:embeddedFont>
    <p:embeddedFont>
      <p:font typeface="Open Sans SemiBold"/>
      <p:regular r:id="rId40"/>
      <p:bold r:id="rId41"/>
      <p:italic r:id="rId42"/>
      <p:boldItalic r:id="rId43"/>
    </p:embeddedFont>
    <p:embeddedFont>
      <p:font typeface="Squada One"/>
      <p:regular r:id="rId44"/>
    </p:embeddedFont>
    <p:embeddedFont>
      <p:font typeface="Josefin Sans"/>
      <p:regular r:id="rId45"/>
      <p:bold r:id="rId46"/>
      <p:italic r:id="rId47"/>
      <p:boldItalic r:id="rId48"/>
    </p:embeddedFont>
    <p:embeddedFont>
      <p:font typeface="Open Sans ExtraBold"/>
      <p:bold r:id="rId49"/>
      <p:boldItalic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5" roundtripDataSignature="AMtx7mhBSvy5FxS6XCpQpvpY/wyjXYw8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780DA50-A465-454F-8C7D-088B874BFE60}">
  <a:tblStyle styleId="{1780DA50-A465-454F-8C7D-088B874BFE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28D2FF1-D878-4D65-9075-DC76D62DB93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regular.fntdata"/><Relationship Id="rId42" Type="http://schemas.openxmlformats.org/officeDocument/2006/relationships/font" Target="fonts/OpenSansSemiBold-italic.fntdata"/><Relationship Id="rId41" Type="http://schemas.openxmlformats.org/officeDocument/2006/relationships/font" Target="fonts/OpenSansSemiBold-bold.fntdata"/><Relationship Id="rId44" Type="http://schemas.openxmlformats.org/officeDocument/2006/relationships/font" Target="fonts/SquadaOne-regular.fntdata"/><Relationship Id="rId43" Type="http://schemas.openxmlformats.org/officeDocument/2006/relationships/font" Target="fonts/OpenSansSemiBold-boldItalic.fntdata"/><Relationship Id="rId46" Type="http://schemas.openxmlformats.org/officeDocument/2006/relationships/font" Target="fonts/JosefinSans-bold.fntdata"/><Relationship Id="rId45" Type="http://schemas.openxmlformats.org/officeDocument/2006/relationships/font" Target="fonts/Josefin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JosefinSans-boldItalic.fntdata"/><Relationship Id="rId47" Type="http://schemas.openxmlformats.org/officeDocument/2006/relationships/font" Target="fonts/JosefinSans-italic.fntdata"/><Relationship Id="rId49" Type="http://schemas.openxmlformats.org/officeDocument/2006/relationships/font" Target="fonts/OpenSans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verpassBlack-boldItalic.fntdata"/><Relationship Id="rId30" Type="http://schemas.openxmlformats.org/officeDocument/2006/relationships/font" Target="fonts/OverpassBlack-bold.fntdata"/><Relationship Id="rId33" Type="http://schemas.openxmlformats.org/officeDocument/2006/relationships/font" Target="fonts/FiraSansExtraCondensedMedium-bold.fntdata"/><Relationship Id="rId32" Type="http://schemas.openxmlformats.org/officeDocument/2006/relationships/font" Target="fonts/FiraSansExtraCondensedMedium-regular.fntdata"/><Relationship Id="rId35" Type="http://schemas.openxmlformats.org/officeDocument/2006/relationships/font" Target="fonts/FiraSansExtraCondensedMedium-boldItalic.fntdata"/><Relationship Id="rId34" Type="http://schemas.openxmlformats.org/officeDocument/2006/relationships/font" Target="fonts/FiraSansExtraCondensedMedium-italic.fntdata"/><Relationship Id="rId37" Type="http://schemas.openxmlformats.org/officeDocument/2006/relationships/font" Target="fonts/Overpass-bold.fntdata"/><Relationship Id="rId36" Type="http://schemas.openxmlformats.org/officeDocument/2006/relationships/font" Target="fonts/Overpass-regular.fntdata"/><Relationship Id="rId39" Type="http://schemas.openxmlformats.org/officeDocument/2006/relationships/font" Target="fonts/Overpass-boldItalic.fntdata"/><Relationship Id="rId38" Type="http://schemas.openxmlformats.org/officeDocument/2006/relationships/font" Target="fonts/Overpas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regular.fntdata"/><Relationship Id="rId50" Type="http://schemas.openxmlformats.org/officeDocument/2006/relationships/font" Target="fonts/OpenSansExtraBold-boldItalic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9" name="Google Shape;211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af3cc8ef82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4" name="Google Shape;2234;gaf3cc8ef82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f3cc8ef82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5" name="Google Shape;2245;gaf3cc8ef82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af3cc8ef82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2" name="Google Shape;2252;gaf3cc8ef82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af3cc8ef82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7" name="Google Shape;2267;gaf3cc8ef8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af3cc8ef8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af3cc8ef8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af3cc8ef8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9" name="Google Shape;2299;gaf3cc8ef8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af3cc8ef82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af3cc8ef82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af3cc8ef82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0" name="Google Shape;2320;gaf3cc8ef8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6" name="Google Shape;232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6" name="Google Shape;233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9" name="Google Shape;2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5" name="Google Shape;234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5" name="Google Shape;23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9" name="Google Shape;237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5" name="Google Shape;238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1" name="Google Shape;239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6" name="Google Shape;2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5" name="Google Shape;2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2" name="Google Shape;21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af3cc8ef8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2" name="Google Shape;2182;gaf3cc8ef8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af3cc8ef8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8" name="Google Shape;2208;gaf3cc8ef8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7" name="Google Shape;22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5" name="Google Shape;22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5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5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55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5"/>
          <p:cNvPicPr preferRelativeResize="0"/>
          <p:nvPr/>
        </p:nvPicPr>
        <p:blipFill rotWithShape="1">
          <a:blip r:embed="rId3">
            <a:alphaModFix amt="64000"/>
          </a:blip>
          <a:srcRect b="0" l="0" r="0" t="0"/>
          <a:stretch/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55"/>
          <p:cNvPicPr preferRelativeResize="0"/>
          <p:nvPr/>
        </p:nvPicPr>
        <p:blipFill rotWithShape="1">
          <a:blip r:embed="rId4">
            <a:alphaModFix amt="67000"/>
          </a:blip>
          <a:srcRect b="0" l="0" r="0" t="0"/>
          <a:stretch/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5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55"/>
          <p:cNvPicPr preferRelativeResize="0"/>
          <p:nvPr/>
        </p:nvPicPr>
        <p:blipFill rotWithShape="1">
          <a:blip r:embed="rId5">
            <a:alphaModFix amt="82000"/>
          </a:blip>
          <a:srcRect b="0" l="0" r="0" t="0"/>
          <a:stretch/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55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5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5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5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5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5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55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5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5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55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64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0" name="Google Shape;570;p64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571" name="Google Shape;571;p6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6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6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6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6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6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6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6" name="Google Shape;606;p64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4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64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609" name="Google Shape;609;p6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6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6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6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6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64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4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64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6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6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6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6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6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6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4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6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4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4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4" name="Google Shape;644;p6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45" name="Google Shape;645;p64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5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648" name="Google Shape;648;p65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9" name="Google Shape;649;p65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650" name="Google Shape;650;p65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65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652" name="Google Shape;652;p65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65"/>
          <p:cNvSpPr txBox="1"/>
          <p:nvPr>
            <p:ph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54" name="Google Shape;654;p65"/>
          <p:cNvSpPr txBox="1"/>
          <p:nvPr>
            <p:ph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55" name="Google Shape;655;p65"/>
          <p:cNvSpPr txBox="1"/>
          <p:nvPr>
            <p:ph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pic>
        <p:nvPicPr>
          <p:cNvPr id="656" name="Google Shape;656;p65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7" name="Google Shape;657;p65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658" name="Google Shape;658;p6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93" name="Google Shape;693;p65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65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65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96" name="Google Shape;696;p65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66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9" name="Google Shape;699;p66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00" name="Google Shape;700;p6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6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6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6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6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6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6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6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6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6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6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6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6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6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6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6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6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35" name="Google Shape;735;p66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6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66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7"/>
          <p:cNvSpPr txBox="1"/>
          <p:nvPr>
            <p:ph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741" name="Google Shape;741;p67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2" name="Google Shape;742;p67"/>
          <p:cNvSpPr txBox="1"/>
          <p:nvPr>
            <p:ph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743" name="Google Shape;743;p67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67"/>
          <p:cNvSpPr txBox="1"/>
          <p:nvPr>
            <p:ph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745" name="Google Shape;745;p67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6" name="Google Shape;746;p67"/>
          <p:cNvSpPr txBox="1"/>
          <p:nvPr>
            <p:ph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747" name="Google Shape;747;p67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8" name="Google Shape;748;p67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67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67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67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52" name="Google Shape;752;p67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3" name="Google Shape;753;p67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54" name="Google Shape;754;p6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6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6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6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6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6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6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6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6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6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6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6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6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6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6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6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6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6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6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6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6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6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6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6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6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6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6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6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6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6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6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89" name="Google Shape;789;p67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7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67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67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8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5" name="Google Shape;795;p68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68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7" name="Google Shape;797;p68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68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9" name="Google Shape;799;p68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0" name="Google Shape;800;p68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1" name="Google Shape;801;p68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802" name="Google Shape;802;p68"/>
          <p:cNvPicPr preferRelativeResize="0"/>
          <p:nvPr/>
        </p:nvPicPr>
        <p:blipFill rotWithShape="1">
          <a:blip r:embed="rId2">
            <a:alphaModFix amt="47000"/>
          </a:blip>
          <a:srcRect b="0" l="0" r="0" t="0"/>
          <a:stretch/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3" name="Google Shape;803;p68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804" name="Google Shape;804;p6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6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6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6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6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6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6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6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6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6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6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6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6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6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6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6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6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6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39" name="Google Shape;839;p68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68"/>
          <p:cNvPicPr preferRelativeResize="0"/>
          <p:nvPr/>
        </p:nvPicPr>
        <p:blipFill rotWithShape="1">
          <a:blip r:embed="rId4">
            <a:alphaModFix amt="62000"/>
          </a:blip>
          <a:srcRect b="0" l="0" r="0" t="0"/>
          <a:stretch/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1" name="Google Shape;841;p6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842" name="Google Shape;842;p6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6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6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6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6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6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6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6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6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6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6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6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6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6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6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6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6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6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6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6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6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6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6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6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6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6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6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6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6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6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6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6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6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6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77" name="Google Shape;877;p68"/>
          <p:cNvPicPr preferRelativeResize="0"/>
          <p:nvPr/>
        </p:nvPicPr>
        <p:blipFill rotWithShape="1">
          <a:blip r:embed="rId2">
            <a:alphaModFix amt="47000"/>
          </a:blip>
          <a:srcRect b="0" l="0" r="0" t="0"/>
          <a:stretch/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68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79" name="Google Shape;879;p68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9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2" name="Google Shape;882;p69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3" name="Google Shape;883;p69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4" name="Google Shape;884;p69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5" name="Google Shape;885;p69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6" name="Google Shape;886;p69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7" name="Google Shape;887;p69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8" name="Google Shape;888;p69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889" name="Google Shape;889;p69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0" name="Google Shape;890;p69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91" name="Google Shape;891;p6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6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6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6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6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6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6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6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6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6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6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6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6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6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6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6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6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6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6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6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6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6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6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6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6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6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26" name="Google Shape;926;p69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69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69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929" name="Google Shape;929;p6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6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6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6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6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6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6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6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6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6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6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6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6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6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6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6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6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6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6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6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6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6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6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6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6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6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6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6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6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6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4" name="Google Shape;964;p69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65" name="Google Shape;965;p69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0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71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0" name="Google Shape;970;p71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971" name="Google Shape;971;p7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7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7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7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7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7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7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7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7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7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7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7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7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7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7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7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7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7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7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7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7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7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7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7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7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7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7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7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7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7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7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7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7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7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7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06" name="Google Shape;1006;p71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71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71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009" name="Google Shape;1009;p71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0" name="Google Shape;1010;p71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1" name="Google Shape;1011;p71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012" name="Google Shape;1012;p7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7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7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7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7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7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7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7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7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7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7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7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7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7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7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7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7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7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7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7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7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7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7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7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7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7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7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7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7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7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7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7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7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7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7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72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49" name="Google Shape;1049;p72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72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51" name="Google Shape;1051;p72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52" name="Google Shape;1052;p72"/>
          <p:cNvPicPr preferRelativeResize="0"/>
          <p:nvPr/>
        </p:nvPicPr>
        <p:blipFill rotWithShape="1">
          <a:blip r:embed="rId2">
            <a:alphaModFix amt="47000"/>
          </a:blip>
          <a:srcRect b="0" l="0" r="0" t="0"/>
          <a:stretch/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3" name="Google Shape;1053;p72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1054" name="Google Shape;1054;p7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7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7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7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7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7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7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7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7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7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7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7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7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7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7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7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7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7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7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7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7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7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7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7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7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7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7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7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7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7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7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7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7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7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7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89" name="Google Shape;1089;p72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72"/>
          <p:cNvPicPr preferRelativeResize="0"/>
          <p:nvPr/>
        </p:nvPicPr>
        <p:blipFill rotWithShape="1">
          <a:blip r:embed="rId4">
            <a:alphaModFix amt="58000"/>
          </a:blip>
          <a:srcRect b="0" l="0" r="0" t="0"/>
          <a:stretch/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72"/>
          <p:cNvPicPr preferRelativeResize="0"/>
          <p:nvPr/>
        </p:nvPicPr>
        <p:blipFill rotWithShape="1">
          <a:blip r:embed="rId5">
            <a:alphaModFix amt="76000"/>
          </a:blip>
          <a:srcRect b="0" l="0" r="0" t="0"/>
          <a:stretch/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72"/>
          <p:cNvPicPr preferRelativeResize="0"/>
          <p:nvPr/>
        </p:nvPicPr>
        <p:blipFill rotWithShape="1">
          <a:blip r:embed="rId6">
            <a:alphaModFix amt="62000"/>
          </a:blip>
          <a:srcRect b="0" l="0" r="0" t="0"/>
          <a:stretch/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72"/>
          <p:cNvGrpSpPr/>
          <p:nvPr/>
        </p:nvGrpSpPr>
        <p:grpSpPr>
          <a:xfrm rot="8100046">
            <a:off x="8172669" y="-457651"/>
            <a:ext cx="1344367" cy="1995327"/>
            <a:chOff x="272875" y="1527563"/>
            <a:chExt cx="255950" cy="455000"/>
          </a:xfrm>
        </p:grpSpPr>
        <p:sp>
          <p:nvSpPr>
            <p:cNvPr id="1094" name="Google Shape;1094;p7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7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7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7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7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7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7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7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7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7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7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7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7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7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7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7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7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7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7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7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7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7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7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7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7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7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7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9" name="Google Shape;1129;p72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30" name="Google Shape;1130;p72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72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73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73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5" name="Google Shape;1135;p73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36" name="Google Shape;1136;p7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7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7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7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7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7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7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7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7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7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7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7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7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7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7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7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7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7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7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7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7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7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7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7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7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7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7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7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7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7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7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7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7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7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7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71" name="Google Shape;1171;p73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73"/>
          <p:cNvPicPr preferRelativeResize="0"/>
          <p:nvPr/>
        </p:nvPicPr>
        <p:blipFill rotWithShape="1">
          <a:blip r:embed="rId5">
            <a:alphaModFix amt="62000"/>
          </a:blip>
          <a:srcRect b="0" l="0" r="0" t="0"/>
          <a:stretch/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3" name="Google Shape;1173;p73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174" name="Google Shape;1174;p7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7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7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7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7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7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7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7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7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7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7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7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7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7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7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7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7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7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7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7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7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7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7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7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7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7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7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7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7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7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7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7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7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7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7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9" name="Google Shape;1209;p73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210" name="Google Shape;1210;p73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73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6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6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92" name="Google Shape;92;p56"/>
          <p:cNvPicPr preferRelativeResize="0"/>
          <p:nvPr/>
        </p:nvPicPr>
        <p:blipFill rotWithShape="1">
          <a:blip r:embed="rId2">
            <a:alphaModFix amt="64000"/>
          </a:blip>
          <a:srcRect b="0" l="0" r="0" t="0"/>
          <a:stretch/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56"/>
          <p:cNvPicPr preferRelativeResize="0"/>
          <p:nvPr/>
        </p:nvPicPr>
        <p:blipFill rotWithShape="1">
          <a:blip r:embed="rId3">
            <a:alphaModFix amt="66000"/>
          </a:blip>
          <a:srcRect b="0" l="0" r="0" t="0"/>
          <a:stretch/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56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95" name="Google Shape;95;p5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56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56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6"/>
          <p:cNvPicPr preferRelativeResize="0"/>
          <p:nvPr/>
        </p:nvPicPr>
        <p:blipFill rotWithShape="1">
          <a:blip r:embed="rId5">
            <a:alphaModFix amt="74000"/>
          </a:blip>
          <a:srcRect b="0" l="0" r="0" t="0"/>
          <a:stretch/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74"/>
          <p:cNvPicPr preferRelativeResize="0"/>
          <p:nvPr/>
        </p:nvPicPr>
        <p:blipFill rotWithShape="1">
          <a:blip r:embed="rId2">
            <a:alphaModFix amt="74000"/>
          </a:blip>
          <a:srcRect b="0" l="0" r="0" t="0"/>
          <a:stretch/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74"/>
          <p:cNvPicPr preferRelativeResize="0"/>
          <p:nvPr/>
        </p:nvPicPr>
        <p:blipFill rotWithShape="1">
          <a:blip r:embed="rId3">
            <a:alphaModFix amt="33000"/>
          </a:blip>
          <a:srcRect b="0" l="0" r="0" t="0"/>
          <a:stretch/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74"/>
          <p:cNvPicPr preferRelativeResize="0"/>
          <p:nvPr/>
        </p:nvPicPr>
        <p:blipFill rotWithShape="1">
          <a:blip r:embed="rId4">
            <a:alphaModFix amt="58000"/>
          </a:blip>
          <a:srcRect b="0" l="0" r="0" t="0"/>
          <a:stretch/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74"/>
          <p:cNvPicPr preferRelativeResize="0"/>
          <p:nvPr/>
        </p:nvPicPr>
        <p:blipFill rotWithShape="1">
          <a:blip r:embed="rId5">
            <a:alphaModFix amt="62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74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8" name="Google Shape;1218;p74"/>
          <p:cNvGrpSpPr/>
          <p:nvPr/>
        </p:nvGrpSpPr>
        <p:grpSpPr>
          <a:xfrm rot="8100046">
            <a:off x="-12030" y="3450660"/>
            <a:ext cx="1344367" cy="1995327"/>
            <a:chOff x="272875" y="1527563"/>
            <a:chExt cx="255950" cy="455000"/>
          </a:xfrm>
        </p:grpSpPr>
        <p:sp>
          <p:nvSpPr>
            <p:cNvPr id="1219" name="Google Shape;1219;p7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7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7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7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7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7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7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7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7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7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7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7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7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7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7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7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7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7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7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7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7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7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7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7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7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7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7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7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7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7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7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7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7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7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7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4" name="Google Shape;1254;p7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255" name="Google Shape;1255;p7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7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7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7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7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7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7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7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7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7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7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7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7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7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7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7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7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7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7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7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7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7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7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7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7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7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7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7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7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7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7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7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7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7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7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90" name="Google Shape;1290;p74"/>
          <p:cNvPicPr preferRelativeResize="0"/>
          <p:nvPr/>
        </p:nvPicPr>
        <p:blipFill rotWithShape="1">
          <a:blip r:embed="rId6">
            <a:alphaModFix amt="62000"/>
          </a:blip>
          <a:srcRect b="0" l="0" r="0" t="0"/>
          <a:stretch/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74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92" name="Google Shape;1292;p74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4" name="Google Shape;1294;p75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75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6" name="Google Shape;1296;p75"/>
          <p:cNvGrpSpPr/>
          <p:nvPr/>
        </p:nvGrpSpPr>
        <p:grpSpPr>
          <a:xfrm rot="-8099954">
            <a:off x="25750" y="-768876"/>
            <a:ext cx="1344367" cy="1995327"/>
            <a:chOff x="272875" y="1527563"/>
            <a:chExt cx="255950" cy="455000"/>
          </a:xfrm>
        </p:grpSpPr>
        <p:sp>
          <p:nvSpPr>
            <p:cNvPr id="1297" name="Google Shape;1297;p7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7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7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7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7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7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7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7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7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7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7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7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7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7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7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7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7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7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7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7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7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7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7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7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7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7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7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7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7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7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7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7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7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32" name="Google Shape;1332;p75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75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4" name="Google Shape;1334;p75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35" name="Google Shape;1335;p7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7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7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7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7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7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7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7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7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7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7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7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7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7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7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7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7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7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7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7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7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7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7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7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7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7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7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7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7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7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7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7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7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7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7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0" name="Google Shape;1370;p75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1" name="Google Shape;1371;p75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2" name="Google Shape;1372;p75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3" name="Google Shape;1373;p75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4" name="Google Shape;1374;p75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5" name="Google Shape;1375;p75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6" name="Google Shape;1376;p75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77" name="Google Shape;1377;p75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8" name="Google Shape;1378;p75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9" name="Google Shape;1379;p75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0" name="Google Shape;1380;p75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1" name="Google Shape;1381;p75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2" name="Google Shape;1382;p75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76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76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76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76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88" name="Google Shape;1388;p76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389" name="Google Shape;1389;p76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0" name="Google Shape;1390;p76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1391" name="Google Shape;1391;p7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7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7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7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7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7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7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7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7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7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7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7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7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7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7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7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7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7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7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7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7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7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7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7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7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7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7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7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7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7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7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7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7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7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26" name="Google Shape;1426;p76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7" name="Google Shape;1427;p76"/>
          <p:cNvGrpSpPr/>
          <p:nvPr/>
        </p:nvGrpSpPr>
        <p:grpSpPr>
          <a:xfrm rot="-7181356">
            <a:off x="474923" y="-1462434"/>
            <a:ext cx="1344356" cy="2469645"/>
            <a:chOff x="272875" y="1419395"/>
            <a:chExt cx="255950" cy="563168"/>
          </a:xfrm>
        </p:grpSpPr>
        <p:sp>
          <p:nvSpPr>
            <p:cNvPr id="1428" name="Google Shape;1428;p7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7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7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7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7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7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7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7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7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7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7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7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7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7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7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7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7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7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7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7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7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7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7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7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7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7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7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7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7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7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7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7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7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7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7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3" name="Google Shape;1463;p76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76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77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7" name="Google Shape;1467;p7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1468" name="Google Shape;1468;p77"/>
          <p:cNvPicPr preferRelativeResize="0"/>
          <p:nvPr/>
        </p:nvPicPr>
        <p:blipFill rotWithShape="1">
          <a:blip r:embed="rId2">
            <a:alphaModFix amt="47000"/>
          </a:blip>
          <a:srcRect b="0" l="0" r="0" t="0"/>
          <a:stretch/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9" name="Google Shape;1469;p7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1470" name="Google Shape;1470;p7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7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7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7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7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7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7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7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7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7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7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7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7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7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7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7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7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7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7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7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7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7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7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7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7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7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7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7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7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7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7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7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7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05" name="Google Shape;1505;p77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77"/>
          <p:cNvPicPr preferRelativeResize="0"/>
          <p:nvPr/>
        </p:nvPicPr>
        <p:blipFill rotWithShape="1">
          <a:blip r:embed="rId4">
            <a:alphaModFix amt="58000"/>
          </a:blip>
          <a:srcRect b="0" l="0" r="0" t="0"/>
          <a:stretch/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77"/>
          <p:cNvPicPr preferRelativeResize="0"/>
          <p:nvPr/>
        </p:nvPicPr>
        <p:blipFill rotWithShape="1">
          <a:blip r:embed="rId5">
            <a:alphaModFix amt="76000"/>
          </a:blip>
          <a:srcRect b="0" l="0" r="0" t="0"/>
          <a:stretch/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77"/>
          <p:cNvPicPr preferRelativeResize="0"/>
          <p:nvPr/>
        </p:nvPicPr>
        <p:blipFill rotWithShape="1">
          <a:blip r:embed="rId6">
            <a:alphaModFix amt="62000"/>
          </a:blip>
          <a:srcRect b="0" l="0" r="0" t="0"/>
          <a:stretch/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9" name="Google Shape;1509;p77"/>
          <p:cNvGrpSpPr/>
          <p:nvPr/>
        </p:nvGrpSpPr>
        <p:grpSpPr>
          <a:xfrm rot="8100046">
            <a:off x="8172669" y="-457651"/>
            <a:ext cx="1344367" cy="1995327"/>
            <a:chOff x="272875" y="1527563"/>
            <a:chExt cx="255950" cy="455000"/>
          </a:xfrm>
        </p:grpSpPr>
        <p:sp>
          <p:nvSpPr>
            <p:cNvPr id="1510" name="Google Shape;1510;p7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7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7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7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7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7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7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7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7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7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7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7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7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7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7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7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7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7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7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7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7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7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7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7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7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7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7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7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7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7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7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7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7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7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7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5" name="Google Shape;1545;p77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77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8" name="Google Shape;1548;p78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9" name="Google Shape;1549;p7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550" name="Google Shape;1550;p7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7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7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7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7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7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7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7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7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7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7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7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7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7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7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7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7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7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7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7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7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7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7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7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7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7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7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7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7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7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7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7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7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7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85" name="Google Shape;1585;p78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78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7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78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89" name="Google Shape;1589;p78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90" name="Google Shape;1590;p78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2" name="Google Shape;1592;p79"/>
          <p:cNvPicPr preferRelativeResize="0"/>
          <p:nvPr/>
        </p:nvPicPr>
        <p:blipFill rotWithShape="1">
          <a:blip r:embed="rId2">
            <a:alphaModFix amt="76000"/>
          </a:blip>
          <a:srcRect b="0" l="0" r="0" t="0"/>
          <a:stretch/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79"/>
          <p:cNvPicPr preferRelativeResize="0"/>
          <p:nvPr/>
        </p:nvPicPr>
        <p:blipFill rotWithShape="1">
          <a:blip r:embed="rId2">
            <a:alphaModFix amt="76000"/>
          </a:blip>
          <a:srcRect b="0" l="0" r="0" t="0"/>
          <a:stretch/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79"/>
          <p:cNvPicPr preferRelativeResize="0"/>
          <p:nvPr/>
        </p:nvPicPr>
        <p:blipFill rotWithShape="1">
          <a:blip r:embed="rId3">
            <a:alphaModFix amt="76000"/>
          </a:blip>
          <a:srcRect b="0" l="0" r="0" t="0"/>
          <a:stretch/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7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6" name="Google Shape;1596;p79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597" name="Google Shape;1597;p7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7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7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7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7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7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7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7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7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7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7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7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7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7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7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7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7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7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7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7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7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7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7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7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7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7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7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7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7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7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7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7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7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7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7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2" name="Google Shape;1632;p79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633" name="Google Shape;1633;p7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7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7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7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7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7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7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7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7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7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7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7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7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7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7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7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7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7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7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7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7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7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7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7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7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7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7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7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7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7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7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7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7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7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7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8" name="Google Shape;1668;p79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69" name="Google Shape;1669;p79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0" name="Google Shape;1670;p79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" sz="12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" sz="1200" u="none" cap="none" strike="noStrik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" sz="12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b="0" i="0" lang="en" sz="1200" u="none" cap="none" strike="noStrik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i="0" lang="en" sz="12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1" name="Google Shape;1671;p79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3" name="Google Shape;1673;p80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4" name="Google Shape;1674;p8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675" name="Google Shape;1675;p8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8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8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8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8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8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8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8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8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8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8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8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8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8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8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8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8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8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8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8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8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8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8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8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8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8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8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8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8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8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8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8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8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8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8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10" name="Google Shape;1710;p80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80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3" name="Google Shape;1713;p81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4" name="Google Shape;1714;p81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715" name="Google Shape;1715;p8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8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8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8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8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8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8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8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8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8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8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8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8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8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8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8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8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8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8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8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8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8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8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8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8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8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8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8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8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8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8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8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8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8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8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50" name="Google Shape;1750;p81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81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2" name="Google Shape;1752;p81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753" name="Google Shape;1753;p8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8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8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8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8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8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8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8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8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8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8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8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8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8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8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8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8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8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8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8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8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8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8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8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8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8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8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8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8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8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8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8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8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8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8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8" name="Google Shape;1788;p81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9" name="Google Shape;1789;p81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0" name="Google Shape;1790;p81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91" name="Google Shape;1791;p81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3" name="Google Shape;1793;p82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4" name="Google Shape;1794;p8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95" name="Google Shape;1795;p8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8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8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8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8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8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8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8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8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8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8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8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8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8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8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8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8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8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8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8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8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8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8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8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8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8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8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8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8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8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8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8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8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8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8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30" name="Google Shape;1830;p82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82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Google Shape;1832;p82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82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4" name="Google Shape;1834;p82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5" name="Google Shape;1835;p82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6" name="Google Shape;1836;p82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7" name="Google Shape;1837;p82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7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35" name="Google Shape;135;p57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7"/>
          <p:cNvPicPr preferRelativeResize="0"/>
          <p:nvPr/>
        </p:nvPicPr>
        <p:blipFill rotWithShape="1">
          <a:blip r:embed="rId3">
            <a:alphaModFix amt="67000"/>
          </a:blip>
          <a:srcRect b="0" l="0" r="0" t="0"/>
          <a:stretch/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7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7"/>
          <p:cNvPicPr preferRelativeResize="0"/>
          <p:nvPr/>
        </p:nvPicPr>
        <p:blipFill rotWithShape="1">
          <a:blip r:embed="rId4">
            <a:alphaModFix amt="82000"/>
          </a:blip>
          <a:srcRect b="0" l="0" r="0" t="0"/>
          <a:stretch/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57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40" name="Google Shape;140;p5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Google Shape;175;p57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5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86"/>
          <p:cNvPicPr preferRelativeResize="0"/>
          <p:nvPr/>
        </p:nvPicPr>
        <p:blipFill rotWithShape="1">
          <a:blip r:embed="rId2">
            <a:alphaModFix amt="76000"/>
          </a:blip>
          <a:srcRect b="0" l="0" r="0" t="0"/>
          <a:stretch/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86"/>
          <p:cNvPicPr preferRelativeResize="0"/>
          <p:nvPr/>
        </p:nvPicPr>
        <p:blipFill rotWithShape="1">
          <a:blip r:embed="rId2">
            <a:alphaModFix amt="76000"/>
          </a:blip>
          <a:srcRect b="0" l="0" r="0" t="0"/>
          <a:stretch/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86"/>
          <p:cNvPicPr preferRelativeResize="0"/>
          <p:nvPr/>
        </p:nvPicPr>
        <p:blipFill rotWithShape="1">
          <a:blip r:embed="rId3">
            <a:alphaModFix amt="76000"/>
          </a:blip>
          <a:srcRect b="0" l="0" r="0" t="0"/>
          <a:stretch/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8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86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8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8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8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8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8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8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8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8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8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8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8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8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8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8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8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8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8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8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8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8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8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8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8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8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8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8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8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8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8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8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8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8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8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8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8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0" name="Google Shape;1880;p86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8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8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8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8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8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8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8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8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8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8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8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8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8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8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8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8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8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8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8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8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8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8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8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8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8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8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8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8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8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8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8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8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8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8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8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6" name="Google Shape;1916;p86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87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87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8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8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8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8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8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8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8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8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8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8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8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8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8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8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8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8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8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8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8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8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8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8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8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8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8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8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8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8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8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8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8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8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8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8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8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55" name="Google Shape;1955;p87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87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87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88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88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8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8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8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8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8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8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8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8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8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8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8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8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8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8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8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8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8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8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8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8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8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8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8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8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8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8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8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8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8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8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8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8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8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8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8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96" name="Google Shape;1996;p88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88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88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8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8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8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8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8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8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8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8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8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8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8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8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8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8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8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8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88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88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8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88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8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8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8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8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8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8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8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8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8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88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8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8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8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88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88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89"/>
          <p:cNvPicPr preferRelativeResize="0"/>
          <p:nvPr/>
        </p:nvPicPr>
        <p:blipFill rotWithShape="1">
          <a:blip r:embed="rId2">
            <a:alphaModFix amt="64000"/>
          </a:blip>
          <a:srcRect b="0" l="0" r="0" t="0"/>
          <a:stretch/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89"/>
          <p:cNvPicPr preferRelativeResize="0"/>
          <p:nvPr/>
        </p:nvPicPr>
        <p:blipFill rotWithShape="1">
          <a:blip r:embed="rId3">
            <a:alphaModFix amt="66000"/>
          </a:blip>
          <a:srcRect b="0" l="0" r="0" t="0"/>
          <a:stretch/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89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8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8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8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8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8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8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8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8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8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8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8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8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8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8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8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8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8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8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8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8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8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8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8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8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8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8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8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8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8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8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8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8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8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8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8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3" name="Google Shape;2073;p89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4" name="Google Shape;2074;p89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89"/>
          <p:cNvPicPr preferRelativeResize="0"/>
          <p:nvPr/>
        </p:nvPicPr>
        <p:blipFill rotWithShape="1">
          <a:blip r:embed="rId5">
            <a:alphaModFix amt="74000"/>
          </a:blip>
          <a:srcRect b="0" l="0" r="0" t="0"/>
          <a:stretch/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90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90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9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9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9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9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9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9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9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9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9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9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9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9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9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9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9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9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9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9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9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9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9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9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9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9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9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9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9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9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9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9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9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9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9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9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9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14" name="Google Shape;2114;p90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90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90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58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58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p58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181" name="Google Shape;181;p5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6" name="Google Shape;216;p58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58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58"/>
          <p:cNvSpPr txBox="1"/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9" name="Google Shape;219;p58"/>
          <p:cNvSpPr txBox="1"/>
          <p:nvPr>
            <p:ph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20" name="Google Shape;220;p58"/>
          <p:cNvSpPr txBox="1"/>
          <p:nvPr>
            <p:ph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21" name="Google Shape;221;p58"/>
          <p:cNvSpPr txBox="1"/>
          <p:nvPr>
            <p:ph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22" name="Google Shape;222;p58"/>
          <p:cNvSpPr txBox="1"/>
          <p:nvPr>
            <p:ph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23" name="Google Shape;223;p58"/>
          <p:cNvSpPr txBox="1"/>
          <p:nvPr>
            <p:ph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24" name="Google Shape;224;p58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5" name="Google Shape;225;p58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58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7" name="Google Shape;227;p58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58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58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0" name="Google Shape;230;p58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58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2" name="Google Shape;232;p58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58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4" name="Google Shape;234;p58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58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6" name="Google Shape;236;p58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58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9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59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41" name="Google Shape;241;p59"/>
          <p:cNvPicPr preferRelativeResize="0"/>
          <p:nvPr/>
        </p:nvPicPr>
        <p:blipFill rotWithShape="1">
          <a:blip r:embed="rId2">
            <a:alphaModFix amt="82000"/>
          </a:blip>
          <a:srcRect b="0" l="0" r="0" t="0"/>
          <a:stretch/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9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5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244" name="Google Shape;244;p5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5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5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5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9" name="Google Shape;279;p59"/>
          <p:cNvPicPr preferRelativeResize="0"/>
          <p:nvPr/>
        </p:nvPicPr>
        <p:blipFill rotWithShape="1">
          <a:blip r:embed="rId3">
            <a:alphaModFix amt="82000"/>
          </a:blip>
          <a:srcRect b="0" l="0" r="0" t="0"/>
          <a:stretch/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60"/>
          <p:cNvPicPr preferRelativeResize="0"/>
          <p:nvPr/>
        </p:nvPicPr>
        <p:blipFill rotWithShape="1">
          <a:blip r:embed="rId2">
            <a:alphaModFix amt="76000"/>
          </a:blip>
          <a:srcRect b="0" l="0" r="0" t="0"/>
          <a:stretch/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60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60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60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285" name="Google Shape;285;p6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6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6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6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6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6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6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6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6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6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6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6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6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6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6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6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321" name="Google Shape;321;p6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6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6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6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6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6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6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6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6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6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6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6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6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6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6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6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6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6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6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6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6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" name="Google Shape;356;p60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60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358" name="Google Shape;358;p60"/>
          <p:cNvSpPr txBox="1"/>
          <p:nvPr>
            <p:ph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1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6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362" name="Google Shape;362;p6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6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6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6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6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6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6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6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6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6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6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6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6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6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6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6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6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6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6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6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6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6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6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6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7" name="Google Shape;397;p61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1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61"/>
          <p:cNvGrpSpPr/>
          <p:nvPr/>
        </p:nvGrpSpPr>
        <p:grpSpPr>
          <a:xfrm rot="-7181356">
            <a:off x="474923" y="-1462434"/>
            <a:ext cx="1344356" cy="2469645"/>
            <a:chOff x="272875" y="1419395"/>
            <a:chExt cx="255950" cy="563168"/>
          </a:xfrm>
        </p:grpSpPr>
        <p:sp>
          <p:nvSpPr>
            <p:cNvPr id="400" name="Google Shape;400;p6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6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6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6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6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6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6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6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6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6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6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6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6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6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61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1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2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2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62"/>
          <p:cNvGrpSpPr/>
          <p:nvPr/>
        </p:nvGrpSpPr>
        <p:grpSpPr>
          <a:xfrm rot="-8099954">
            <a:off x="25750" y="-768876"/>
            <a:ext cx="1344367" cy="1995327"/>
            <a:chOff x="272875" y="1527563"/>
            <a:chExt cx="255950" cy="455000"/>
          </a:xfrm>
        </p:grpSpPr>
        <p:sp>
          <p:nvSpPr>
            <p:cNvPr id="441" name="Google Shape;441;p6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6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6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6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6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6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6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6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6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6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6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6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6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6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6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6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6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6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6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6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6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6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6" name="Google Shape;476;p62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2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6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479" name="Google Shape;479;p6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6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6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6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6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6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6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6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6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6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6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6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6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6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6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6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6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6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6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6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6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6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6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6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6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6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6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" name="Google Shape;514;p62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5" name="Google Shape;515;p62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62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7" name="Google Shape;517;p62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62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9" name="Google Shape;519;p62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62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63"/>
          <p:cNvGrpSpPr/>
          <p:nvPr/>
        </p:nvGrpSpPr>
        <p:grpSpPr>
          <a:xfrm>
            <a:off x="-1680775" y="-4224695"/>
            <a:ext cx="16179800" cy="13950337"/>
            <a:chOff x="-1680775" y="-4224695"/>
            <a:chExt cx="16179800" cy="13950337"/>
          </a:xfrm>
        </p:grpSpPr>
        <p:pic>
          <p:nvPicPr>
            <p:cNvPr id="523" name="Google Shape;523;p6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63"/>
            <p:cNvPicPr preferRelativeResize="0"/>
            <p:nvPr/>
          </p:nvPicPr>
          <p:blipFill rotWithShape="1">
            <a:blip r:embed="rId3">
              <a:alphaModFix amt="56000"/>
            </a:blip>
            <a:srcRect b="0" l="0" r="0" t="0"/>
            <a:stretch/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63"/>
            <p:cNvPicPr preferRelativeResize="0"/>
            <p:nvPr/>
          </p:nvPicPr>
          <p:blipFill rotWithShape="1">
            <a:blip r:embed="rId4">
              <a:alphaModFix amt="52000"/>
            </a:blip>
            <a:srcRect b="0" l="0" r="0" t="0"/>
            <a:stretch/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63"/>
            <p:cNvPicPr preferRelativeResize="0"/>
            <p:nvPr/>
          </p:nvPicPr>
          <p:blipFill rotWithShape="1">
            <a:blip r:embed="rId5">
              <a:alphaModFix amt="47000"/>
            </a:blip>
            <a:srcRect b="0" l="0" r="0" t="0"/>
            <a:stretch/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63"/>
            <p:cNvPicPr preferRelativeResize="0"/>
            <p:nvPr/>
          </p:nvPicPr>
          <p:blipFill rotWithShape="1">
            <a:blip r:embed="rId6">
              <a:alphaModFix amt="58000"/>
            </a:blip>
            <a:srcRect b="0" l="0" r="0" t="0"/>
            <a:stretch/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63"/>
            <p:cNvPicPr preferRelativeResize="0"/>
            <p:nvPr/>
          </p:nvPicPr>
          <p:blipFill rotWithShape="1">
            <a:blip r:embed="rId7">
              <a:alphaModFix amt="45000"/>
            </a:blip>
            <a:srcRect b="0" l="0" r="0" t="0"/>
            <a:stretch/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9" name="Google Shape;529;p63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0" name="Google Shape;530;p63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1" name="Google Shape;531;p63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532" name="Google Shape;532;p6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6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6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6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6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6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6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6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6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6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6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6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6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6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6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6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6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6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6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6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6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6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6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7" name="Google Shape;567;p63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Relationship Id="rId7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4.png"/><Relationship Id="rId6" Type="http://schemas.openxmlformats.org/officeDocument/2006/relationships/image" Target="../media/image48.png"/><Relationship Id="rId7" Type="http://schemas.openxmlformats.org/officeDocument/2006/relationships/image" Target="../media/image40.png"/><Relationship Id="rId8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jpg"/><Relationship Id="rId4" Type="http://schemas.openxmlformats.org/officeDocument/2006/relationships/image" Target="../media/image6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blog.paperspace.com/fighting-coronavirus-with-ai-building-covid-19-classifier/" TargetMode="External"/><Relationship Id="rId4" Type="http://schemas.openxmlformats.org/officeDocument/2006/relationships/hyperlink" Target="https://docs.opencv.org/master/" TargetMode="External"/><Relationship Id="rId5" Type="http://schemas.openxmlformats.org/officeDocument/2006/relationships/hyperlink" Target="https://opencv-python-tutroals.readthedocs.io/en/latest/py_tutorials/py_imgproc/py_canny/py_canny.html" TargetMode="External"/><Relationship Id="rId6" Type="http://schemas.openxmlformats.org/officeDocument/2006/relationships/hyperlink" Target="https://arxiv.org/abs/1512.03385" TargetMode="External"/><Relationship Id="rId7" Type="http://schemas.openxmlformats.org/officeDocument/2006/relationships/hyperlink" Target="https://www.medmastery.com/guide/covid-19-clinical-guide/how-identify-covid-19-chest-ct-scan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Relationship Id="rId4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1" name="Google Shape;2121;p1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1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1"/>
          <p:cNvPicPr preferRelativeResize="0"/>
          <p:nvPr/>
        </p:nvPicPr>
        <p:blipFill rotWithShape="1">
          <a:blip r:embed="rId5">
            <a:alphaModFix amt="47000"/>
          </a:blip>
          <a:srcRect b="0" l="0" r="0" t="0"/>
          <a:stretch/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"/>
          <p:cNvSpPr txBox="1"/>
          <p:nvPr>
            <p:ph type="ctrTitle"/>
          </p:nvPr>
        </p:nvSpPr>
        <p:spPr>
          <a:xfrm>
            <a:off x="1426500" y="832550"/>
            <a:ext cx="6291000" cy="265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COVID-19 </a:t>
            </a:r>
            <a:endParaRPr sz="5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Medical Image Analysis</a:t>
            </a:r>
            <a:endParaRPr/>
          </a:p>
        </p:txBody>
      </p:sp>
      <p:sp>
        <p:nvSpPr>
          <p:cNvPr id="2125" name="Google Shape;2125;p1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6" name="Google Shape;2126;p1"/>
          <p:cNvSpPr txBox="1"/>
          <p:nvPr/>
        </p:nvSpPr>
        <p:spPr>
          <a:xfrm>
            <a:off x="720000" y="3601225"/>
            <a:ext cx="770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73763"/>
                </a:solidFill>
                <a:latin typeface="Open Sans"/>
                <a:ea typeface="Open Sans"/>
                <a:cs typeface="Open Sans"/>
                <a:sym typeface="Open Sans"/>
              </a:rPr>
              <a:t>12/07/2020</a:t>
            </a:r>
            <a:endParaRPr b="1" sz="1600">
              <a:solidFill>
                <a:srgbClr val="07376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73763"/>
                </a:solidFill>
                <a:latin typeface="Open Sans"/>
                <a:ea typeface="Open Sans"/>
                <a:cs typeface="Open Sans"/>
                <a:sym typeface="Open Sans"/>
              </a:rPr>
              <a:t>Chengyuan Cai, Tiancheng Ren, Yuchen Sun, Yanwen Wang</a:t>
            </a:r>
            <a:endParaRPr b="1" sz="1600">
              <a:solidFill>
                <a:srgbClr val="07376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af3cc8ef82_2_26"/>
          <p:cNvSpPr/>
          <p:nvPr/>
        </p:nvSpPr>
        <p:spPr>
          <a:xfrm>
            <a:off x="1235500" y="1293350"/>
            <a:ext cx="47652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Use transfer learning to create ResNet50, ResNet101, and ResNet152 models and fine tune each model.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7" name="Google Shape;2237;gaf3cc8ef82_2_26"/>
          <p:cNvSpPr/>
          <p:nvPr/>
        </p:nvSpPr>
        <p:spPr>
          <a:xfrm>
            <a:off x="1235500" y="2297450"/>
            <a:ext cx="4722000" cy="15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Compare the validation accuracy of each model: ResNet152 is less stable and ResNet50 has relatively lower accuracy compared with the other two.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8" name="Google Shape;2238;gaf3cc8ef82_2_26"/>
          <p:cNvSpPr txBox="1"/>
          <p:nvPr/>
        </p:nvSpPr>
        <p:spPr>
          <a:xfrm>
            <a:off x="372748" y="136955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b="0" i="0" sz="30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9" name="Google Shape;2239;gaf3cc8ef82_2_26"/>
          <p:cNvSpPr txBox="1"/>
          <p:nvPr/>
        </p:nvSpPr>
        <p:spPr>
          <a:xfrm>
            <a:off x="372748" y="267840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b="0" i="0" sz="3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gaf3cc8ef82_2_26"/>
          <p:cNvSpPr txBox="1"/>
          <p:nvPr>
            <p:ph type="ctrTitle"/>
          </p:nvPr>
        </p:nvSpPr>
        <p:spPr>
          <a:xfrm>
            <a:off x="1270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Implementation-ResNet</a:t>
            </a:r>
            <a:endParaRPr/>
          </a:p>
        </p:txBody>
      </p:sp>
      <p:pic>
        <p:nvPicPr>
          <p:cNvPr id="2241" name="Google Shape;2241;gaf3cc8ef82_2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650" y="3911050"/>
            <a:ext cx="6418688" cy="6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2" name="Google Shape;2242;gaf3cc8ef82_2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0650" y="893925"/>
            <a:ext cx="3004926" cy="40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af3cc8ef82_2_54"/>
          <p:cNvSpPr txBox="1"/>
          <p:nvPr>
            <p:ph idx="15" type="ctrTitle"/>
          </p:nvPr>
        </p:nvSpPr>
        <p:spPr>
          <a:xfrm>
            <a:off x="5080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Implementation-KNN</a:t>
            </a:r>
            <a:endParaRPr/>
          </a:p>
        </p:txBody>
      </p:sp>
      <p:graphicFrame>
        <p:nvGraphicFramePr>
          <p:cNvPr id="2248" name="Google Shape;2248;gaf3cc8ef82_2_54"/>
          <p:cNvGraphicFramePr/>
          <p:nvPr/>
        </p:nvGraphicFramePr>
        <p:xfrm>
          <a:off x="5620300" y="1121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{1780DA50-A465-454F-8C7D-088B874BFE60}</a:tableStyleId>
              </a:tblPr>
              <a:tblGrid>
                <a:gridCol w="798825"/>
                <a:gridCol w="1847375"/>
              </a:tblGrid>
              <a:tr h="34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 Value</a:t>
                      </a:r>
                      <a:endParaRPr b="1"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Accuracy</a:t>
                      </a:r>
                      <a:endParaRPr b="1"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</a:tr>
              <a:tr h="362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0.73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</a:tr>
              <a:tr h="38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0.69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</a:tr>
              <a:tr h="39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0.73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</a:tr>
              <a:tr h="39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0.66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</a:tr>
              <a:tr h="39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0.68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</a:tr>
              <a:tr h="39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0.66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</a:tr>
              <a:tr h="39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0.71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</a:tr>
              <a:tr h="39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0.67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249" name="Google Shape;2249;gaf3cc8ef82_2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78" y="1187378"/>
            <a:ext cx="4565975" cy="30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af3cc8ef82_2_91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Implementation-SVM</a:t>
            </a:r>
            <a:endParaRPr/>
          </a:p>
        </p:txBody>
      </p:sp>
      <p:sp>
        <p:nvSpPr>
          <p:cNvPr id="2255" name="Google Shape;2255;gaf3cc8ef82_2_91"/>
          <p:cNvSpPr/>
          <p:nvPr/>
        </p:nvSpPr>
        <p:spPr>
          <a:xfrm>
            <a:off x="1540300" y="988550"/>
            <a:ext cx="47652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Read in CT image files as numpy arrays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6" name="Google Shape;2256;gaf3cc8ef82_2_91"/>
          <p:cNvSpPr/>
          <p:nvPr/>
        </p:nvSpPr>
        <p:spPr>
          <a:xfrm>
            <a:off x="1540300" y="1306850"/>
            <a:ext cx="4722000" cy="15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Create SVM matrix for training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7" name="Google Shape;2257;gaf3cc8ef82_2_91"/>
          <p:cNvSpPr txBox="1"/>
          <p:nvPr/>
        </p:nvSpPr>
        <p:spPr>
          <a:xfrm>
            <a:off x="677548" y="106475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b="0" i="0" sz="30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8" name="Google Shape;2258;gaf3cc8ef82_2_91"/>
          <p:cNvSpPr txBox="1"/>
          <p:nvPr/>
        </p:nvSpPr>
        <p:spPr>
          <a:xfrm>
            <a:off x="677548" y="168780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b="0" i="0" sz="3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9" name="Google Shape;2259;gaf3cc8ef82_2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224" y="2754150"/>
            <a:ext cx="1486077" cy="11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0" name="Google Shape;2260;gaf3cc8ef82_2_91"/>
          <p:cNvSpPr txBox="1"/>
          <p:nvPr/>
        </p:nvSpPr>
        <p:spPr>
          <a:xfrm>
            <a:off x="1000936" y="3855660"/>
            <a:ext cx="804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COVID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1" name="Google Shape;2261;gaf3cc8ef82_2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2659" y="2740901"/>
            <a:ext cx="1307190" cy="1114766"/>
          </a:xfrm>
          <a:prstGeom prst="rect">
            <a:avLst/>
          </a:prstGeom>
          <a:noFill/>
          <a:ln>
            <a:noFill/>
          </a:ln>
        </p:spPr>
      </p:pic>
      <p:sp>
        <p:nvSpPr>
          <p:cNvPr id="2262" name="Google Shape;2262;gaf3cc8ef82_2_91"/>
          <p:cNvSpPr txBox="1"/>
          <p:nvPr/>
        </p:nvSpPr>
        <p:spPr>
          <a:xfrm>
            <a:off x="2606715" y="3855660"/>
            <a:ext cx="1199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Non-COVID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63" name="Google Shape;2263;gaf3cc8ef82_2_91"/>
          <p:cNvGraphicFramePr/>
          <p:nvPr/>
        </p:nvGraphicFramePr>
        <p:xfrm>
          <a:off x="4864713" y="246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{A28D2FF1-D878-4D65-9075-DC76D62DB93A}</a:tableStyleId>
              </a:tblPr>
              <a:tblGrid>
                <a:gridCol w="777700"/>
                <a:gridCol w="777750"/>
                <a:gridCol w="575175"/>
                <a:gridCol w="1027375"/>
                <a:gridCol w="691225"/>
              </a:tblGrid>
              <a:tr h="63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pixel1</a:t>
                      </a:r>
                      <a:endParaRPr b="1"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pixel2</a:t>
                      </a:r>
                      <a:endParaRPr b="1"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…</a:t>
                      </a:r>
                      <a:endParaRPr b="1"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pixel40000</a:t>
                      </a:r>
                      <a:endParaRPr b="1"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label</a:t>
                      </a:r>
                      <a:endParaRPr b="1"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</a:tr>
              <a:tr h="63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198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184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…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254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</a:tr>
              <a:tr h="63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68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68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…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228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2264" name="Google Shape;2264;gaf3cc8ef82_2_91"/>
          <p:cNvCxnSpPr/>
          <p:nvPr/>
        </p:nvCxnSpPr>
        <p:spPr>
          <a:xfrm>
            <a:off x="3936050" y="3478628"/>
            <a:ext cx="822300" cy="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af3cc8ef82_1_33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Implementation-Our Model</a:t>
            </a:r>
            <a:endParaRPr/>
          </a:p>
        </p:txBody>
      </p:sp>
      <p:sp>
        <p:nvSpPr>
          <p:cNvPr id="2270" name="Google Shape;2270;gaf3cc8ef82_1_33"/>
          <p:cNvSpPr txBox="1"/>
          <p:nvPr>
            <p:ph idx="1" type="subTitle"/>
          </p:nvPr>
        </p:nvSpPr>
        <p:spPr>
          <a:xfrm>
            <a:off x="732375" y="1353000"/>
            <a:ext cx="76917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400">
                <a:solidFill>
                  <a:schemeClr val="hlink"/>
                </a:solidFill>
                <a:highlight>
                  <a:srgbClr val="FFFFFF"/>
                </a:highlight>
              </a:rPr>
              <a:t>Read in CT image files as numpy arrays</a:t>
            </a:r>
            <a:endParaRPr sz="140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400">
                <a:solidFill>
                  <a:schemeClr val="hlink"/>
                </a:solidFill>
                <a:highlight>
                  <a:srgbClr val="FFFFFF"/>
                </a:highlight>
              </a:rPr>
              <a:t>Generate the weight of all images, determine the potential lung cavity region</a:t>
            </a:r>
            <a:endParaRPr sz="140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400">
                <a:solidFill>
                  <a:schemeClr val="hlink"/>
                </a:solidFill>
                <a:highlight>
                  <a:srgbClr val="FFFFFF"/>
                </a:highlight>
              </a:rPr>
              <a:t>Train the model</a:t>
            </a:r>
            <a:endParaRPr sz="140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175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</a:rPr>
              <a:t>Random select pixels, expand to 50x50 block</a:t>
            </a:r>
            <a:endParaRPr sz="120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175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</a:rPr>
              <a:t>determine if the block represents lung cavity</a:t>
            </a:r>
            <a:endParaRPr sz="120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175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</a:rPr>
              <a:t>determine parameters</a:t>
            </a:r>
            <a:endParaRPr sz="120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400">
                <a:solidFill>
                  <a:schemeClr val="hlink"/>
                </a:solidFill>
                <a:highlight>
                  <a:srgbClr val="FFFFFF"/>
                </a:highlight>
              </a:rPr>
              <a:t>Use the model to predict test samples</a:t>
            </a:r>
            <a:endParaRPr sz="140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1750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200">
                <a:highlight>
                  <a:schemeClr val="lt1"/>
                </a:highlight>
              </a:rPr>
              <a:t>Calculate scores for COVID and NON-COVID cases</a:t>
            </a:r>
            <a:endParaRPr sz="1200">
              <a:highlight>
                <a:schemeClr val="lt1"/>
              </a:highlight>
            </a:endParaRPr>
          </a:p>
          <a:p>
            <a:pPr indent="-31750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200">
                <a:highlight>
                  <a:schemeClr val="lt1"/>
                </a:highlight>
              </a:rPr>
              <a:t>Compare the score to determine the result</a:t>
            </a:r>
            <a:endParaRPr sz="1400">
              <a:solidFill>
                <a:schemeClr val="hlink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af3cc8ef82_1_21"/>
          <p:cNvSpPr/>
          <p:nvPr/>
        </p:nvSpPr>
        <p:spPr>
          <a:xfrm>
            <a:off x="599663" y="260725"/>
            <a:ext cx="685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Implementation - Our Model</a:t>
            </a:r>
            <a:endParaRPr b="1" i="0" sz="800" u="none" cap="none" strike="noStrike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276" name="Google Shape;2276;gaf3cc8ef82_1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1373" y="501091"/>
            <a:ext cx="1618425" cy="1586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77" name="Google Shape;2277;gaf3cc8ef82_1_21"/>
          <p:cNvGraphicFramePr/>
          <p:nvPr/>
        </p:nvGraphicFramePr>
        <p:xfrm>
          <a:off x="3736513" y="1135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{A28D2FF1-D878-4D65-9075-DC76D62DB93A}</a:tableStyleId>
              </a:tblPr>
              <a:tblGrid>
                <a:gridCol w="517675"/>
                <a:gridCol w="517700"/>
                <a:gridCol w="382850"/>
                <a:gridCol w="812900"/>
                <a:gridCol w="4799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pixel1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pixel2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…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pixel40000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label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198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184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…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254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68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68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…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228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0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78" name="Google Shape;2278;gaf3cc8ef82_1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225" y="1166350"/>
            <a:ext cx="1335575" cy="101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9" name="Google Shape;2279;gaf3cc8ef82_1_21"/>
          <p:cNvSpPr txBox="1"/>
          <p:nvPr/>
        </p:nvSpPr>
        <p:spPr>
          <a:xfrm>
            <a:off x="513313" y="2184625"/>
            <a:ext cx="773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COVID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0" name="Google Shape;2280;gaf3cc8ef82_1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3638" y="1166350"/>
            <a:ext cx="1257475" cy="1018282"/>
          </a:xfrm>
          <a:prstGeom prst="rect">
            <a:avLst/>
          </a:prstGeom>
          <a:noFill/>
          <a:ln>
            <a:noFill/>
          </a:ln>
        </p:spPr>
      </p:pic>
      <p:sp>
        <p:nvSpPr>
          <p:cNvPr id="2281" name="Google Shape;2281;gaf3cc8ef82_1_21"/>
          <p:cNvSpPr txBox="1"/>
          <p:nvPr/>
        </p:nvSpPr>
        <p:spPr>
          <a:xfrm>
            <a:off x="1695650" y="2184625"/>
            <a:ext cx="11535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Non-COVID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2" name="Google Shape;2282;gaf3cc8ef82_1_21"/>
          <p:cNvPicPr preferRelativeResize="0"/>
          <p:nvPr/>
        </p:nvPicPr>
        <p:blipFill rotWithShape="1">
          <a:blip r:embed="rId6">
            <a:alphaModFix/>
          </a:blip>
          <a:srcRect b="0" l="0" r="49919" t="0"/>
          <a:stretch/>
        </p:blipFill>
        <p:spPr>
          <a:xfrm>
            <a:off x="6983424" y="2561150"/>
            <a:ext cx="1398276" cy="1206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gaf3cc8ef82_1_21"/>
          <p:cNvPicPr preferRelativeResize="0"/>
          <p:nvPr/>
        </p:nvPicPr>
        <p:blipFill rotWithShape="1">
          <a:blip r:embed="rId6">
            <a:alphaModFix/>
          </a:blip>
          <a:srcRect b="0" l="49919" r="0" t="0"/>
          <a:stretch/>
        </p:blipFill>
        <p:spPr>
          <a:xfrm>
            <a:off x="6896775" y="3829378"/>
            <a:ext cx="1398276" cy="1206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gaf3cc8ef82_1_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48763" y="2599825"/>
            <a:ext cx="1928190" cy="18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Google Shape;2285;gaf3cc8ef82_1_21"/>
          <p:cNvSpPr txBox="1"/>
          <p:nvPr/>
        </p:nvSpPr>
        <p:spPr>
          <a:xfrm>
            <a:off x="108000" y="4517488"/>
            <a:ext cx="503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[ 184.92345317  122.13717546  174.48917112   49.18585586 7579.13316852]</a:t>
            </a:r>
            <a:endParaRPr b="0" i="0" sz="850" u="none" cap="none" strike="noStrike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[ 140.36916401  113.84491405  176.84756763   47.74327912 7305.1220815 ]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6" name="Google Shape;2286;gaf3cc8ef82_1_21"/>
          <p:cNvCxnSpPr/>
          <p:nvPr/>
        </p:nvCxnSpPr>
        <p:spPr>
          <a:xfrm rot="10800000">
            <a:off x="661638" y="4307532"/>
            <a:ext cx="0" cy="250500"/>
          </a:xfrm>
          <a:prstGeom prst="straightConnector1">
            <a:avLst/>
          </a:prstGeom>
          <a:noFill/>
          <a:ln cap="flat" cmpd="sng" w="28575">
            <a:solidFill>
              <a:srgbClr val="CFE2F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87" name="Google Shape;2287;gaf3cc8ef82_1_21"/>
          <p:cNvCxnSpPr/>
          <p:nvPr/>
        </p:nvCxnSpPr>
        <p:spPr>
          <a:xfrm rot="10800000">
            <a:off x="1603563" y="4307532"/>
            <a:ext cx="0" cy="250500"/>
          </a:xfrm>
          <a:prstGeom prst="straightConnector1">
            <a:avLst/>
          </a:prstGeom>
          <a:noFill/>
          <a:ln cap="flat" cmpd="sng" w="28575">
            <a:solidFill>
              <a:srgbClr val="CFE2F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88" name="Google Shape;2288;gaf3cc8ef82_1_21"/>
          <p:cNvCxnSpPr/>
          <p:nvPr/>
        </p:nvCxnSpPr>
        <p:spPr>
          <a:xfrm rot="10800000">
            <a:off x="3466263" y="4307532"/>
            <a:ext cx="0" cy="250500"/>
          </a:xfrm>
          <a:prstGeom prst="straightConnector1">
            <a:avLst/>
          </a:prstGeom>
          <a:noFill/>
          <a:ln cap="flat" cmpd="sng" w="28575">
            <a:solidFill>
              <a:srgbClr val="CFE2F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89" name="Google Shape;2289;gaf3cc8ef82_1_21"/>
          <p:cNvCxnSpPr/>
          <p:nvPr/>
        </p:nvCxnSpPr>
        <p:spPr>
          <a:xfrm rot="10800000">
            <a:off x="4254188" y="4307532"/>
            <a:ext cx="0" cy="250500"/>
          </a:xfrm>
          <a:prstGeom prst="straightConnector1">
            <a:avLst/>
          </a:prstGeom>
          <a:noFill/>
          <a:ln cap="flat" cmpd="sng" w="28575">
            <a:solidFill>
              <a:srgbClr val="CFE2F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0" name="Google Shape;2290;gaf3cc8ef82_1_21"/>
          <p:cNvCxnSpPr/>
          <p:nvPr/>
        </p:nvCxnSpPr>
        <p:spPr>
          <a:xfrm>
            <a:off x="2914213" y="1674303"/>
            <a:ext cx="822300" cy="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1" name="Google Shape;2291;gaf3cc8ef82_1_21"/>
          <p:cNvCxnSpPr/>
          <p:nvPr/>
        </p:nvCxnSpPr>
        <p:spPr>
          <a:xfrm>
            <a:off x="6447573" y="1702354"/>
            <a:ext cx="643800" cy="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2" name="Google Shape;2292;gaf3cc8ef82_1_21"/>
          <p:cNvCxnSpPr>
            <a:endCxn id="2282" idx="3"/>
          </p:cNvCxnSpPr>
          <p:nvPr/>
        </p:nvCxnSpPr>
        <p:spPr>
          <a:xfrm flipH="1">
            <a:off x="8381700" y="2112760"/>
            <a:ext cx="155700" cy="105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3" name="Google Shape;2293;gaf3cc8ef82_1_21"/>
          <p:cNvCxnSpPr>
            <a:stCxn id="2284" idx="2"/>
          </p:cNvCxnSpPr>
          <p:nvPr/>
        </p:nvCxnSpPr>
        <p:spPr>
          <a:xfrm flipH="1">
            <a:off x="4947358" y="4490500"/>
            <a:ext cx="865500" cy="25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94" name="Google Shape;2294;gaf3cc8ef82_1_21"/>
          <p:cNvSpPr txBox="1"/>
          <p:nvPr/>
        </p:nvSpPr>
        <p:spPr>
          <a:xfrm>
            <a:off x="1437950" y="2627600"/>
            <a:ext cx="2055300" cy="62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COVID Score: xxx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Non-COVID Score: xxx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5" name="Google Shape;2295;gaf3cc8ef82_1_21"/>
          <p:cNvCxnSpPr/>
          <p:nvPr/>
        </p:nvCxnSpPr>
        <p:spPr>
          <a:xfrm rot="10800000">
            <a:off x="2525450" y="3282688"/>
            <a:ext cx="1800" cy="1234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6" name="Google Shape;2296;gaf3cc8ef82_1_21"/>
          <p:cNvCxnSpPr/>
          <p:nvPr/>
        </p:nvCxnSpPr>
        <p:spPr>
          <a:xfrm flipH="1">
            <a:off x="2517938" y="4880107"/>
            <a:ext cx="7500" cy="263400"/>
          </a:xfrm>
          <a:prstGeom prst="straightConnector1">
            <a:avLst/>
          </a:prstGeom>
          <a:noFill/>
          <a:ln cap="flat" cmpd="sng" w="28575">
            <a:solidFill>
              <a:srgbClr val="CFE2F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af3cc8ef82_0_59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Implementation - Our Model</a:t>
            </a:r>
            <a:endParaRPr/>
          </a:p>
        </p:txBody>
      </p:sp>
      <p:pic>
        <p:nvPicPr>
          <p:cNvPr id="2302" name="Google Shape;2302;gaf3cc8ef82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3546" y="1085574"/>
            <a:ext cx="1618425" cy="158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3" name="Google Shape;2303;gaf3cc8ef82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621" y="2918400"/>
            <a:ext cx="1618425" cy="158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4" name="Google Shape;2304;gaf3cc8ef82_0_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6475" y="1085571"/>
            <a:ext cx="1618425" cy="158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5" name="Google Shape;2305;gaf3cc8ef82_0_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63546" y="2918400"/>
            <a:ext cx="1618425" cy="158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6" name="Google Shape;2306;gaf3cc8ef82_0_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0625" y="1085574"/>
            <a:ext cx="1618425" cy="158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7" name="Google Shape;2307;gaf3cc8ef82_0_59"/>
          <p:cNvPicPr preferRelativeResize="0"/>
          <p:nvPr/>
        </p:nvPicPr>
        <p:blipFill rotWithShape="1">
          <a:blip r:embed="rId7">
            <a:alphaModFix amt="40000"/>
          </a:blip>
          <a:srcRect b="0" l="0" r="0" t="0"/>
          <a:stretch/>
        </p:blipFill>
        <p:spPr>
          <a:xfrm>
            <a:off x="2563548" y="1085578"/>
            <a:ext cx="1618425" cy="15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8" name="Google Shape;2308;gaf3cc8ef82_0_59"/>
          <p:cNvPicPr preferRelativeResize="0"/>
          <p:nvPr/>
        </p:nvPicPr>
        <p:blipFill rotWithShape="1">
          <a:blip r:embed="rId7">
            <a:alphaModFix amt="40000"/>
          </a:blip>
          <a:srcRect b="0" l="0" r="0" t="0"/>
          <a:stretch/>
        </p:blipFill>
        <p:spPr>
          <a:xfrm>
            <a:off x="4396473" y="1085578"/>
            <a:ext cx="1618425" cy="15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9" name="Google Shape;2309;gaf3cc8ef82_0_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29400" y="2191250"/>
            <a:ext cx="2360000" cy="23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af3cc8ef82_1_43"/>
          <p:cNvSpPr/>
          <p:nvPr/>
        </p:nvSpPr>
        <p:spPr>
          <a:xfrm>
            <a:off x="599663" y="260725"/>
            <a:ext cx="685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Implementation - Our Model</a:t>
            </a:r>
            <a:endParaRPr b="1" i="0" sz="800" u="none" cap="none" strike="noStrike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315" name="Google Shape;2315;gaf3cc8ef82_1_43"/>
          <p:cNvPicPr preferRelativeResize="0"/>
          <p:nvPr/>
        </p:nvPicPr>
        <p:blipFill rotWithShape="1">
          <a:blip r:embed="rId3">
            <a:alphaModFix/>
          </a:blip>
          <a:srcRect b="18393" l="0" r="0" t="18267"/>
          <a:stretch/>
        </p:blipFill>
        <p:spPr>
          <a:xfrm>
            <a:off x="940975" y="2992558"/>
            <a:ext cx="3594075" cy="1604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6" name="Google Shape;2316;gaf3cc8ef82_1_43"/>
          <p:cNvPicPr preferRelativeResize="0"/>
          <p:nvPr/>
        </p:nvPicPr>
        <p:blipFill rotWithShape="1">
          <a:blip r:embed="rId4">
            <a:alphaModFix/>
          </a:blip>
          <a:srcRect b="19202" l="0" r="0" t="18086"/>
          <a:stretch/>
        </p:blipFill>
        <p:spPr>
          <a:xfrm>
            <a:off x="940975" y="1403737"/>
            <a:ext cx="3594075" cy="158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7" name="Google Shape;2317;gaf3cc8ef82_1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5050" y="1617261"/>
            <a:ext cx="4082300" cy="19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af3cc8ef82_1_16"/>
          <p:cNvSpPr txBox="1"/>
          <p:nvPr>
            <p:ph idx="2" type="ctrTitle"/>
          </p:nvPr>
        </p:nvSpPr>
        <p:spPr>
          <a:xfrm>
            <a:off x="736646" y="5254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Contributions</a:t>
            </a:r>
            <a:endParaRPr/>
          </a:p>
        </p:txBody>
      </p:sp>
      <p:sp>
        <p:nvSpPr>
          <p:cNvPr id="2323" name="Google Shape;2323;gaf3cc8ef82_1_16"/>
          <p:cNvSpPr txBox="1"/>
          <p:nvPr>
            <p:ph idx="1" type="subTitle"/>
          </p:nvPr>
        </p:nvSpPr>
        <p:spPr>
          <a:xfrm>
            <a:off x="732375" y="1657800"/>
            <a:ext cx="76917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solidFill>
                  <a:schemeClr val="hlink"/>
                </a:solidFill>
                <a:highlight>
                  <a:srgbClr val="FFFFFF"/>
                </a:highlight>
              </a:rPr>
              <a:t>Find one model with the highest accuracy</a:t>
            </a:r>
            <a:endParaRPr sz="160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solidFill>
                  <a:schemeClr val="hlink"/>
                </a:solidFill>
                <a:highlight>
                  <a:srgbClr val="FFFFFF"/>
                </a:highlight>
              </a:rPr>
              <a:t>Provide doctors with auxiliary judgment on patients’ conditions</a:t>
            </a:r>
            <a:endParaRPr sz="160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solidFill>
                  <a:schemeClr val="hlink"/>
                </a:solidFill>
                <a:highlight>
                  <a:srgbClr val="FFFFFF"/>
                </a:highlight>
              </a:rPr>
              <a:t>Provide a stable and rapid way for detecting covid ct-scans</a:t>
            </a:r>
            <a:endParaRPr sz="1600">
              <a:solidFill>
                <a:schemeClr val="hlink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8" name="Google Shape;2328;p19"/>
          <p:cNvPicPr preferRelativeResize="0"/>
          <p:nvPr/>
        </p:nvPicPr>
        <p:blipFill rotWithShape="1">
          <a:blip r:embed="rId3">
            <a:alphaModFix amt="52000"/>
          </a:blip>
          <a:srcRect b="0" l="0" r="0" t="0"/>
          <a:stretch/>
        </p:blipFill>
        <p:spPr>
          <a:xfrm flipH="1" rot="-594336">
            <a:off x="3252754" y="1320354"/>
            <a:ext cx="1810590" cy="49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9" name="Google Shape;2329;p19"/>
          <p:cNvPicPr preferRelativeResize="0"/>
          <p:nvPr/>
        </p:nvPicPr>
        <p:blipFill rotWithShape="1">
          <a:blip r:embed="rId4">
            <a:alphaModFix amt="52000"/>
          </a:blip>
          <a:srcRect b="0" l="0" r="0" t="0"/>
          <a:stretch/>
        </p:blipFill>
        <p:spPr>
          <a:xfrm flipH="1" rot="-594323">
            <a:off x="5531278" y="1320357"/>
            <a:ext cx="1864592" cy="496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0" name="Google Shape;2330;p19"/>
          <p:cNvPicPr preferRelativeResize="0"/>
          <p:nvPr/>
        </p:nvPicPr>
        <p:blipFill rotWithShape="1">
          <a:blip r:embed="rId5">
            <a:alphaModFix amt="52000"/>
          </a:blip>
          <a:srcRect b="0" l="0" r="0" t="0"/>
          <a:stretch/>
        </p:blipFill>
        <p:spPr>
          <a:xfrm flipH="1" rot="-205720">
            <a:off x="1172123" y="3654659"/>
            <a:ext cx="6131450" cy="715431"/>
          </a:xfrm>
          <a:prstGeom prst="rect">
            <a:avLst/>
          </a:prstGeom>
          <a:noFill/>
          <a:ln>
            <a:noFill/>
          </a:ln>
        </p:spPr>
      </p:pic>
      <p:sp>
        <p:nvSpPr>
          <p:cNvPr id="2331" name="Google Shape;2331;p19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Data Summary</a:t>
            </a:r>
            <a:endParaRPr/>
          </a:p>
        </p:txBody>
      </p:sp>
      <p:graphicFrame>
        <p:nvGraphicFramePr>
          <p:cNvPr id="2332" name="Google Shape;2332;p19"/>
          <p:cNvGraphicFramePr/>
          <p:nvPr/>
        </p:nvGraphicFramePr>
        <p:xfrm>
          <a:off x="1522888" y="138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{1780DA50-A465-454F-8C7D-088B874BFE60}</a:tableStyleId>
              </a:tblPr>
              <a:tblGrid>
                <a:gridCol w="1437225"/>
                <a:gridCol w="2316700"/>
                <a:gridCol w="2346100"/>
              </a:tblGrid>
              <a:tr h="35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verpass Black"/>
                          <a:ea typeface="Overpass Black"/>
                          <a:cs typeface="Overpass Black"/>
                          <a:sym typeface="Overpass Black"/>
                        </a:rPr>
                        <a:t>Best Test Accuracy</a:t>
                      </a:r>
                      <a:endParaRPr>
                        <a:solidFill>
                          <a:schemeClr val="dk2"/>
                        </a:solidFill>
                        <a:latin typeface="Overpass Black"/>
                        <a:ea typeface="Overpass Black"/>
                        <a:cs typeface="Overpass Black"/>
                        <a:sym typeface="Overpass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verpass Black"/>
                          <a:ea typeface="Overpass Black"/>
                          <a:cs typeface="Overpass Black"/>
                          <a:sym typeface="Overpass Black"/>
                        </a:rPr>
                        <a:t>Average Time (min)*</a:t>
                      </a:r>
                      <a:endParaRPr>
                        <a:solidFill>
                          <a:schemeClr val="dk2"/>
                        </a:solidFill>
                        <a:latin typeface="Overpass Black"/>
                        <a:ea typeface="Overpass Black"/>
                        <a:cs typeface="Overpass Black"/>
                        <a:sym typeface="Overpass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MLP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0.7 ~ 0.8 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CNN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0.78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ResNet101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0.95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KNN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0.73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SVM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0.88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Our Model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0.85</a:t>
                      </a:r>
                      <a:endParaRPr b="1"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700">
                          <a:solidFill>
                            <a:srgbClr val="FF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b="1" sz="27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3" name="Google Shape;2333;p19"/>
          <p:cNvSpPr txBox="1"/>
          <p:nvPr/>
        </p:nvSpPr>
        <p:spPr>
          <a:xfrm>
            <a:off x="1763450" y="4624800"/>
            <a:ext cx="577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* Without the time of loading data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23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Lower </a:t>
            </a:r>
            <a:r>
              <a:rPr lang="en" sz="1400"/>
              <a:t>average accuracy</a:t>
            </a:r>
            <a:endParaRPr sz="1400"/>
          </a:p>
          <a:p>
            <a:pPr indent="-330200" lvl="0" marL="4572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Transparent</a:t>
            </a:r>
            <a:endParaRPr sz="1400"/>
          </a:p>
          <a:p>
            <a:pPr indent="-330200" lvl="0" marL="4572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Considers all pixels in an image</a:t>
            </a:r>
            <a:endParaRPr/>
          </a:p>
        </p:txBody>
      </p:sp>
      <p:sp>
        <p:nvSpPr>
          <p:cNvPr id="2339" name="Google Shape;2339;p23"/>
          <p:cNvSpPr txBox="1"/>
          <p:nvPr>
            <p:ph idx="4" type="ctrTitle"/>
          </p:nvPr>
        </p:nvSpPr>
        <p:spPr>
          <a:xfrm>
            <a:off x="736646" y="4492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Experimental Result and Conclusion</a:t>
            </a:r>
            <a:endParaRPr/>
          </a:p>
        </p:txBody>
      </p:sp>
      <p:sp>
        <p:nvSpPr>
          <p:cNvPr id="2340" name="Google Shape;2340;p23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MLP, CNN, ResNet101</a:t>
            </a:r>
            <a:endParaRPr/>
          </a:p>
        </p:txBody>
      </p:sp>
      <p:sp>
        <p:nvSpPr>
          <p:cNvPr id="2341" name="Google Shape;2341;p23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KNN, SVM</a:t>
            </a:r>
            <a:endParaRPr/>
          </a:p>
        </p:txBody>
      </p:sp>
      <p:sp>
        <p:nvSpPr>
          <p:cNvPr id="2342" name="Google Shape;2342;p23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Higher average accuracy</a:t>
            </a:r>
            <a:endParaRPr sz="14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Blackbox</a:t>
            </a:r>
            <a:endParaRPr sz="14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ResNet101 has highest accuracy</a:t>
            </a:r>
            <a:endParaRPr sz="1400"/>
          </a:p>
          <a:p>
            <a:pPr indent="-304800" lvl="1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Unstable (acc 64~96)</a:t>
            </a:r>
            <a:endParaRPr sz="1200"/>
          </a:p>
          <a:p>
            <a:pPr indent="-304800" lvl="1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Time consuming (~25 min)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4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Motivation</a:t>
            </a:r>
            <a:endParaRPr/>
          </a:p>
        </p:txBody>
      </p:sp>
      <p:pic>
        <p:nvPicPr>
          <p:cNvPr id="2132" name="Google Shape;2132;p4"/>
          <p:cNvPicPr preferRelativeResize="0"/>
          <p:nvPr/>
        </p:nvPicPr>
        <p:blipFill rotWithShape="1">
          <a:blip r:embed="rId3">
            <a:alphaModFix amt="82000"/>
          </a:blip>
          <a:srcRect b="0" l="0" r="0" t="0"/>
          <a:stretch/>
        </p:blipFill>
        <p:spPr>
          <a:xfrm>
            <a:off x="5166525" y="3235122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4"/>
          <p:cNvPicPr preferRelativeResize="0"/>
          <p:nvPr/>
        </p:nvPicPr>
        <p:blipFill rotWithShape="1">
          <a:blip r:embed="rId4">
            <a:alphaModFix amt="64000"/>
          </a:blip>
          <a:srcRect b="0" l="0" r="0" t="0"/>
          <a:stretch/>
        </p:blipFill>
        <p:spPr>
          <a:xfrm>
            <a:off x="16743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4"/>
          <p:cNvPicPr preferRelativeResize="0"/>
          <p:nvPr/>
        </p:nvPicPr>
        <p:blipFill rotWithShape="1">
          <a:blip r:embed="rId4">
            <a:alphaModFix amt="64000"/>
          </a:blip>
          <a:srcRect b="0" l="0" r="0" t="0"/>
          <a:stretch/>
        </p:blipFill>
        <p:spPr>
          <a:xfrm>
            <a:off x="1674309" y="3240225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4"/>
          <p:cNvPicPr preferRelativeResize="0"/>
          <p:nvPr/>
        </p:nvPicPr>
        <p:blipFill rotWithShape="1">
          <a:blip r:embed="rId3">
            <a:alphaModFix amt="82000"/>
          </a:blip>
          <a:srcRect b="0" l="0" r="0" t="0"/>
          <a:stretch/>
        </p:blipFill>
        <p:spPr>
          <a:xfrm>
            <a:off x="5109659" y="1628072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4"/>
          <p:cNvSpPr txBox="1"/>
          <p:nvPr>
            <p:ph idx="3" type="title"/>
          </p:nvPr>
        </p:nvSpPr>
        <p:spPr>
          <a:xfrm>
            <a:off x="1548876" y="3305525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37" name="Google Shape;2137;p4"/>
          <p:cNvSpPr txBox="1"/>
          <p:nvPr>
            <p:ph idx="4" type="title"/>
          </p:nvPr>
        </p:nvSpPr>
        <p:spPr>
          <a:xfrm>
            <a:off x="5043882" y="3313826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38" name="Google Shape;2138;p4"/>
          <p:cNvSpPr txBox="1"/>
          <p:nvPr>
            <p:ph idx="5" type="title"/>
          </p:nvPr>
        </p:nvSpPr>
        <p:spPr>
          <a:xfrm>
            <a:off x="1551682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9" name="Google Shape;2139;p4"/>
          <p:cNvSpPr txBox="1"/>
          <p:nvPr>
            <p:ph idx="6" type="title"/>
          </p:nvPr>
        </p:nvSpPr>
        <p:spPr>
          <a:xfrm>
            <a:off x="4985456" y="1693375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0" name="Google Shape;2140;p4"/>
          <p:cNvSpPr txBox="1"/>
          <p:nvPr>
            <p:ph idx="14" type="subTitle"/>
          </p:nvPr>
        </p:nvSpPr>
        <p:spPr>
          <a:xfrm>
            <a:off x="2540026" y="3277675"/>
            <a:ext cx="20931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Reduce the occurence of misdiagnosis </a:t>
            </a:r>
            <a:endParaRPr/>
          </a:p>
        </p:txBody>
      </p:sp>
      <p:sp>
        <p:nvSpPr>
          <p:cNvPr id="2141" name="Google Shape;2141;p4"/>
          <p:cNvSpPr txBox="1"/>
          <p:nvPr>
            <p:ph idx="16" type="subTitle"/>
          </p:nvPr>
        </p:nvSpPr>
        <p:spPr>
          <a:xfrm>
            <a:off x="6029269" y="3290121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Develop useful new algorithm</a:t>
            </a:r>
            <a:endParaRPr/>
          </a:p>
        </p:txBody>
      </p:sp>
      <p:sp>
        <p:nvSpPr>
          <p:cNvPr id="2142" name="Google Shape;2142;p4"/>
          <p:cNvSpPr txBox="1"/>
          <p:nvPr>
            <p:ph idx="18" type="subTitle"/>
          </p:nvPr>
        </p:nvSpPr>
        <p:spPr>
          <a:xfrm>
            <a:off x="2537069" y="15629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Help identify suspected Covid-19 cases</a:t>
            </a:r>
            <a:endParaRPr/>
          </a:p>
        </p:txBody>
      </p:sp>
      <p:sp>
        <p:nvSpPr>
          <p:cNvPr id="2143" name="Google Shape;2143;p4"/>
          <p:cNvSpPr txBox="1"/>
          <p:nvPr>
            <p:ph idx="20" type="subTitle"/>
          </p:nvPr>
        </p:nvSpPr>
        <p:spPr>
          <a:xfrm>
            <a:off x="6022258" y="1582675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Improve efficiency of diagnosis of patients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24"/>
          <p:cNvSpPr/>
          <p:nvPr/>
        </p:nvSpPr>
        <p:spPr>
          <a:xfrm>
            <a:off x="3464300" y="1464575"/>
            <a:ext cx="2215500" cy="2215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24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Our Model</a:t>
            </a:r>
            <a:endParaRPr/>
          </a:p>
        </p:txBody>
      </p:sp>
      <p:pic>
        <p:nvPicPr>
          <p:cNvPr id="2349" name="Google Shape;2349;p24"/>
          <p:cNvPicPr preferRelativeResize="0"/>
          <p:nvPr/>
        </p:nvPicPr>
        <p:blipFill rotWithShape="1">
          <a:blip r:embed="rId3">
            <a:alphaModFix amt="52000"/>
          </a:blip>
          <a:srcRect b="0" l="0" r="0" t="0"/>
          <a:stretch/>
        </p:blipFill>
        <p:spPr>
          <a:xfrm flipH="1" rot="-531199">
            <a:off x="621266" y="460731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24"/>
          <p:cNvPicPr preferRelativeResize="0"/>
          <p:nvPr/>
        </p:nvPicPr>
        <p:blipFill rotWithShape="1">
          <a:blip r:embed="rId4">
            <a:alphaModFix amt="52000"/>
          </a:blip>
          <a:srcRect b="0" l="0" r="0" t="0"/>
          <a:stretch/>
        </p:blipFill>
        <p:spPr>
          <a:xfrm flipH="1" rot="-317847">
            <a:off x="484059" y="3442401"/>
            <a:ext cx="2314987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1" name="Google Shape;2351;p24"/>
          <p:cNvPicPr preferRelativeResize="0"/>
          <p:nvPr/>
        </p:nvPicPr>
        <p:blipFill rotWithShape="1">
          <a:blip r:embed="rId5">
            <a:alphaModFix amt="52000"/>
          </a:blip>
          <a:srcRect b="0" l="0" r="0" t="0"/>
          <a:stretch/>
        </p:blipFill>
        <p:spPr>
          <a:xfrm flipH="1" rot="-567114">
            <a:off x="6250946" y="3137988"/>
            <a:ext cx="2404594" cy="655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24"/>
          <p:cNvPicPr preferRelativeResize="0"/>
          <p:nvPr/>
        </p:nvPicPr>
        <p:blipFill rotWithShape="1">
          <a:blip r:embed="rId4">
            <a:alphaModFix amt="52000"/>
          </a:blip>
          <a:srcRect b="0" l="0" r="0" t="0"/>
          <a:stretch/>
        </p:blipFill>
        <p:spPr>
          <a:xfrm flipH="1" rot="-317847">
            <a:off x="6241737" y="719424"/>
            <a:ext cx="2314987" cy="6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3" name="Google Shape;2353;p24"/>
          <p:cNvSpPr txBox="1"/>
          <p:nvPr>
            <p:ph idx="4294967295" type="title"/>
          </p:nvPr>
        </p:nvSpPr>
        <p:spPr>
          <a:xfrm>
            <a:off x="384917" y="447327"/>
            <a:ext cx="26421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KNN, SVM</a:t>
            </a:r>
            <a:endParaRPr sz="1600"/>
          </a:p>
        </p:txBody>
      </p:sp>
      <p:sp>
        <p:nvSpPr>
          <p:cNvPr id="2354" name="Google Shape;2354;p24"/>
          <p:cNvSpPr txBox="1"/>
          <p:nvPr>
            <p:ph idx="4294967295" type="subTitle"/>
          </p:nvPr>
        </p:nvSpPr>
        <p:spPr>
          <a:xfrm>
            <a:off x="524275" y="948050"/>
            <a:ext cx="23634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300"/>
              <a:t>Initially considers all pixels</a:t>
            </a:r>
            <a:endParaRPr sz="13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300"/>
              <a:t>Faster speed</a:t>
            </a:r>
            <a:endParaRPr sz="13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t/>
            </a:r>
            <a:endParaRPr sz="13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b="1" lang="en" sz="1200"/>
              <a:t>Evaluate </a:t>
            </a:r>
            <a:r>
              <a:rPr b="1" lang="en" sz="1200"/>
              <a:t>lung cavity only</a:t>
            </a:r>
            <a:endParaRPr b="1" sz="1200"/>
          </a:p>
        </p:txBody>
      </p:sp>
      <p:sp>
        <p:nvSpPr>
          <p:cNvPr id="2355" name="Google Shape;2355;p24"/>
          <p:cNvSpPr txBox="1"/>
          <p:nvPr>
            <p:ph idx="4294967295" type="title"/>
          </p:nvPr>
        </p:nvSpPr>
        <p:spPr>
          <a:xfrm>
            <a:off x="6078175" y="721517"/>
            <a:ext cx="26421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High Accuracy</a:t>
            </a:r>
            <a:endParaRPr sz="1600"/>
          </a:p>
        </p:txBody>
      </p:sp>
      <p:sp>
        <p:nvSpPr>
          <p:cNvPr id="2356" name="Google Shape;2356;p24"/>
          <p:cNvSpPr txBox="1"/>
          <p:nvPr>
            <p:ph idx="4294967295" type="title"/>
          </p:nvPr>
        </p:nvSpPr>
        <p:spPr>
          <a:xfrm>
            <a:off x="6132200" y="3150211"/>
            <a:ext cx="26421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MLP, CNN, ResNet101</a:t>
            </a:r>
            <a:endParaRPr sz="1600"/>
          </a:p>
        </p:txBody>
      </p:sp>
      <p:sp>
        <p:nvSpPr>
          <p:cNvPr id="2357" name="Google Shape;2357;p24"/>
          <p:cNvSpPr txBox="1"/>
          <p:nvPr>
            <p:ph idx="4294967295" type="subTitle"/>
          </p:nvPr>
        </p:nvSpPr>
        <p:spPr>
          <a:xfrm>
            <a:off x="6235388" y="3592400"/>
            <a:ext cx="24357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200"/>
              <a:t>Consider key regions with higher weight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t/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b="1" lang="en" sz="1200"/>
              <a:t>Calculate transparent scores</a:t>
            </a:r>
            <a:endParaRPr b="1" sz="1200"/>
          </a:p>
        </p:txBody>
      </p:sp>
      <p:sp>
        <p:nvSpPr>
          <p:cNvPr id="2358" name="Google Shape;2358;p24"/>
          <p:cNvSpPr txBox="1"/>
          <p:nvPr>
            <p:ph idx="4294967295" type="title"/>
          </p:nvPr>
        </p:nvSpPr>
        <p:spPr>
          <a:xfrm>
            <a:off x="320504" y="3442389"/>
            <a:ext cx="26421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High speed</a:t>
            </a:r>
            <a:endParaRPr sz="1600"/>
          </a:p>
        </p:txBody>
      </p:sp>
      <p:sp>
        <p:nvSpPr>
          <p:cNvPr id="2359" name="Google Shape;2359;p24"/>
          <p:cNvSpPr/>
          <p:nvPr/>
        </p:nvSpPr>
        <p:spPr>
          <a:xfrm>
            <a:off x="3070119" y="1347925"/>
            <a:ext cx="695325" cy="466725"/>
          </a:xfrm>
          <a:custGeom>
            <a:rect b="b" l="l" r="r" t="t"/>
            <a:pathLst>
              <a:path extrusionOk="0" h="18669" w="27813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24"/>
          <p:cNvSpPr/>
          <p:nvPr/>
        </p:nvSpPr>
        <p:spPr>
          <a:xfrm flipH="1">
            <a:off x="5382844" y="1347913"/>
            <a:ext cx="695325" cy="466725"/>
          </a:xfrm>
          <a:custGeom>
            <a:rect b="b" l="l" r="r" t="t"/>
            <a:pathLst>
              <a:path extrusionOk="0" h="18669" w="27813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24"/>
          <p:cNvSpPr/>
          <p:nvPr/>
        </p:nvSpPr>
        <p:spPr>
          <a:xfrm rot="10800000">
            <a:off x="5382844" y="3338638"/>
            <a:ext cx="695325" cy="466725"/>
          </a:xfrm>
          <a:custGeom>
            <a:rect b="b" l="l" r="r" t="t"/>
            <a:pathLst>
              <a:path extrusionOk="0" h="18669" w="27813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24"/>
          <p:cNvSpPr/>
          <p:nvPr/>
        </p:nvSpPr>
        <p:spPr>
          <a:xfrm flipH="1" rot="10800000">
            <a:off x="3070119" y="3338650"/>
            <a:ext cx="695325" cy="466725"/>
          </a:xfrm>
          <a:custGeom>
            <a:rect b="b" l="l" r="r" t="t"/>
            <a:pathLst>
              <a:path extrusionOk="0" h="18669" w="27813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28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Experimental Analysis</a:t>
            </a:r>
            <a:endParaRPr/>
          </a:p>
        </p:txBody>
      </p:sp>
      <p:sp>
        <p:nvSpPr>
          <p:cNvPr id="2368" name="Google Shape;2368;p28"/>
          <p:cNvSpPr txBox="1"/>
          <p:nvPr/>
        </p:nvSpPr>
        <p:spPr>
          <a:xfrm>
            <a:off x="1233900" y="1241898"/>
            <a:ext cx="6676200" cy="27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69" name="Google Shape;236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570" y="1345049"/>
            <a:ext cx="2193534" cy="254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0" name="Google Shape;237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5758" y="1651109"/>
            <a:ext cx="3036348" cy="23030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1" name="Google Shape;2371;p28"/>
          <p:cNvCxnSpPr/>
          <p:nvPr/>
        </p:nvCxnSpPr>
        <p:spPr>
          <a:xfrm>
            <a:off x="4377851" y="1481879"/>
            <a:ext cx="2987400" cy="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72" name="Google Shape;2372;p28"/>
          <p:cNvSpPr txBox="1"/>
          <p:nvPr/>
        </p:nvSpPr>
        <p:spPr>
          <a:xfrm>
            <a:off x="4560761" y="1231050"/>
            <a:ext cx="5343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latin typeface="Arial"/>
                <a:ea typeface="Arial"/>
                <a:cs typeface="Arial"/>
                <a:sym typeface="Arial"/>
              </a:rPr>
              <a:t>155cm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3" name="Google Shape;2373;p28"/>
          <p:cNvSpPr txBox="1"/>
          <p:nvPr/>
        </p:nvSpPr>
        <p:spPr>
          <a:xfrm>
            <a:off x="6652055" y="1231050"/>
            <a:ext cx="5343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latin typeface="Arial"/>
                <a:ea typeface="Arial"/>
                <a:cs typeface="Arial"/>
                <a:sym typeface="Arial"/>
              </a:rPr>
              <a:t>140cm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4" name="Google Shape;2374;p28"/>
          <p:cNvSpPr txBox="1"/>
          <p:nvPr/>
        </p:nvSpPr>
        <p:spPr>
          <a:xfrm>
            <a:off x="5251729" y="1231050"/>
            <a:ext cx="5343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latin typeface="Arial"/>
                <a:ea typeface="Arial"/>
                <a:cs typeface="Arial"/>
                <a:sym typeface="Arial"/>
              </a:rPr>
              <a:t>150cm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5" name="Google Shape;2375;p28"/>
          <p:cNvSpPr txBox="1"/>
          <p:nvPr/>
        </p:nvSpPr>
        <p:spPr>
          <a:xfrm>
            <a:off x="5951892" y="1231050"/>
            <a:ext cx="5343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latin typeface="Arial"/>
                <a:ea typeface="Arial"/>
                <a:cs typeface="Arial"/>
                <a:sym typeface="Arial"/>
              </a:rPr>
              <a:t>145cm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6" name="Google Shape;2376;p28"/>
          <p:cNvCxnSpPr/>
          <p:nvPr/>
        </p:nvCxnSpPr>
        <p:spPr>
          <a:xfrm rot="10800000">
            <a:off x="5515787" y="3992500"/>
            <a:ext cx="6300" cy="45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35"/>
          <p:cNvSpPr txBox="1"/>
          <p:nvPr>
            <p:ph idx="2" type="ctrTitle"/>
          </p:nvPr>
        </p:nvSpPr>
        <p:spPr>
          <a:xfrm>
            <a:off x="736646" y="4492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382" name="Google Shape;2382;p35"/>
          <p:cNvSpPr txBox="1"/>
          <p:nvPr>
            <p:ph idx="1" type="subTitle"/>
          </p:nvPr>
        </p:nvSpPr>
        <p:spPr>
          <a:xfrm>
            <a:off x="732375" y="1429200"/>
            <a:ext cx="75285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solidFill>
                  <a:schemeClr val="hlink"/>
                </a:solidFill>
                <a:highlight>
                  <a:srgbClr val="FFFFFF"/>
                </a:highlight>
              </a:rPr>
              <a:t>Get more training data that includes detailed information about lung cavity and try to improve the performance of our model</a:t>
            </a:r>
            <a:endParaRPr sz="160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solidFill>
                  <a:schemeClr val="hlink"/>
                </a:solidFill>
                <a:highlight>
                  <a:srgbClr val="FFFFFF"/>
                </a:highlight>
              </a:rPr>
              <a:t>Find CT scans dataset that has already been segmented by radiologists and try other models such as YOLO to determine the anatomical location of the lesion</a:t>
            </a:r>
            <a:endParaRPr sz="1600">
              <a:solidFill>
                <a:schemeClr val="hlink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36"/>
          <p:cNvSpPr txBox="1"/>
          <p:nvPr>
            <p:ph type="ctrTitle"/>
          </p:nvPr>
        </p:nvSpPr>
        <p:spPr>
          <a:xfrm>
            <a:off x="736646" y="5254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388" name="Google Shape;2388;p36"/>
          <p:cNvSpPr txBox="1"/>
          <p:nvPr>
            <p:ph idx="1" type="subTitle"/>
          </p:nvPr>
        </p:nvSpPr>
        <p:spPr>
          <a:xfrm>
            <a:off x="720000" y="1475700"/>
            <a:ext cx="7896300" cy="26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600"/>
              <a:buChar char="●"/>
            </a:pPr>
            <a:r>
              <a:rPr lang="en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https://blog.paperspace.com/fighting-coronavirus-with-ai-building-covid-19-classifier/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600"/>
              <a:buChar char="●"/>
            </a:pPr>
            <a:r>
              <a:rPr lang="en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https://docs.opencv.org/master/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600"/>
              <a:buChar char="●"/>
            </a:pPr>
            <a:r>
              <a:rPr lang="en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https://opencv-python-tutroals.readthedocs.io/en/latest/py_tutorials/py_imgproc/py_canny/py_canny.html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600"/>
              <a:buChar char="●"/>
            </a:pPr>
            <a:r>
              <a:rPr lang="en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https://arxiv.org/abs/1512.03385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600"/>
              <a:buChar char="●"/>
            </a:pPr>
            <a:r>
              <a:rPr lang="en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https://www.medmastery.com/guide/covid-19-clinical-guide/how-identify-covid-19-chest-ct-scan</a:t>
            </a:r>
            <a:endParaRPr>
              <a:solidFill>
                <a:schemeClr val="hlink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25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5"/>
          <p:cNvSpPr txBox="1"/>
          <p:nvPr>
            <p:ph type="ctrTitle"/>
          </p:nvPr>
        </p:nvSpPr>
        <p:spPr>
          <a:xfrm flipH="1">
            <a:off x="570750" y="94374"/>
            <a:ext cx="38604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2149" name="Google Shape;214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98" y="1117650"/>
            <a:ext cx="4757674" cy="33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5"/>
          <p:cNvSpPr txBox="1"/>
          <p:nvPr/>
        </p:nvSpPr>
        <p:spPr>
          <a:xfrm>
            <a:off x="5283588" y="1402200"/>
            <a:ext cx="23880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Squada One"/>
                <a:ea typeface="Squada One"/>
                <a:cs typeface="Squada One"/>
                <a:sym typeface="Squada One"/>
              </a:rPr>
              <a:t>DAILY NEW CASES IN UNITED STATES </a:t>
            </a:r>
            <a:endParaRPr sz="21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151" name="Google Shape;2151;p5"/>
          <p:cNvSpPr txBox="1"/>
          <p:nvPr/>
        </p:nvSpPr>
        <p:spPr>
          <a:xfrm>
            <a:off x="4893577" y="2616850"/>
            <a:ext cx="28065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Developing machine-learning based programs to aid the diagnosis of COVID-19 and other lung diseases in combination with computed tomography</a:t>
            </a:r>
            <a:endParaRPr sz="1100">
              <a:latin typeface="Droid Serif"/>
              <a:ea typeface="Droid Serif"/>
              <a:cs typeface="Droid Serif"/>
              <a:sym typeface="Droid Serif"/>
            </a:endParaRPr>
          </a:p>
        </p:txBody>
      </p:sp>
      <p:cxnSp>
        <p:nvCxnSpPr>
          <p:cNvPr id="2152" name="Google Shape;2152;p5"/>
          <p:cNvCxnSpPr/>
          <p:nvPr/>
        </p:nvCxnSpPr>
        <p:spPr>
          <a:xfrm>
            <a:off x="4893563" y="2336925"/>
            <a:ext cx="3353400" cy="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0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Healthy VS. Infected</a:t>
            </a:r>
            <a:endParaRPr/>
          </a:p>
        </p:txBody>
      </p:sp>
      <p:pic>
        <p:nvPicPr>
          <p:cNvPr id="2158" name="Google Shape;215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775" y="1498050"/>
            <a:ext cx="4014523" cy="26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9" name="Google Shape;215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7301" y="1498050"/>
            <a:ext cx="3702223" cy="26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4" name="Google Shape;2164;p7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1081488" y="1776079"/>
            <a:ext cx="1212965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7"/>
          <p:cNvPicPr preferRelativeResize="0"/>
          <p:nvPr/>
        </p:nvPicPr>
        <p:blipFill rotWithShape="1">
          <a:blip r:embed="rId4">
            <a:alphaModFix amt="55000"/>
          </a:blip>
          <a:srcRect b="0" l="0" r="0" t="0"/>
          <a:stretch/>
        </p:blipFill>
        <p:spPr>
          <a:xfrm>
            <a:off x="3003830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166" name="Google Shape;2166;p7"/>
          <p:cNvSpPr txBox="1"/>
          <p:nvPr/>
        </p:nvSpPr>
        <p:spPr>
          <a:xfrm>
            <a:off x="933170" y="211762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Target</a:t>
            </a:r>
            <a:endParaRPr b="0" i="0" sz="1400" u="none" cap="none" strike="noStrike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67" name="Google Shape;2167;p7"/>
          <p:cNvSpPr txBox="1"/>
          <p:nvPr/>
        </p:nvSpPr>
        <p:spPr>
          <a:xfrm>
            <a:off x="720000" y="316405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Identify possible COVID-19 infections by using machine learning approach</a:t>
            </a:r>
            <a:endParaRPr b="0" i="0" sz="1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8" name="Google Shape;2168;p7"/>
          <p:cNvSpPr txBox="1"/>
          <p:nvPr/>
        </p:nvSpPr>
        <p:spPr>
          <a:xfrm>
            <a:off x="2938617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Task</a:t>
            </a:r>
            <a:endParaRPr b="0" i="0" sz="1400" u="none" cap="none" strike="noStrike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69" name="Google Shape;2169;p7"/>
          <p:cNvSpPr txBox="1"/>
          <p:nvPr/>
        </p:nvSpPr>
        <p:spPr>
          <a:xfrm>
            <a:off x="2647325" y="3304911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Analyze model results and compare each of them by accuracies and speed</a:t>
            </a:r>
            <a:endParaRPr b="0" i="0" sz="1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0" name="Google Shape;2170;p7"/>
          <p:cNvSpPr txBox="1"/>
          <p:nvPr/>
        </p:nvSpPr>
        <p:spPr>
          <a:xfrm>
            <a:off x="4572000" y="316405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Apply five common models</a:t>
            </a:r>
            <a:endParaRPr b="0" i="0" sz="1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71" name="Google Shape;2171;p7"/>
          <p:cNvPicPr preferRelativeResize="0"/>
          <p:nvPr/>
        </p:nvPicPr>
        <p:blipFill rotWithShape="1">
          <a:blip r:embed="rId5">
            <a:alphaModFix amt="68000"/>
          </a:blip>
          <a:srcRect b="0" l="0" r="0" t="0"/>
          <a:stretch/>
        </p:blipFill>
        <p:spPr>
          <a:xfrm>
            <a:off x="4926171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7"/>
          <p:cNvSpPr txBox="1"/>
          <p:nvPr/>
        </p:nvSpPr>
        <p:spPr>
          <a:xfrm>
            <a:off x="4888533" y="2056816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Common Model</a:t>
            </a:r>
            <a:endParaRPr b="0" i="0" sz="1400" u="none" cap="none" strike="noStrike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173" name="Google Shape;2173;p7"/>
          <p:cNvPicPr preferRelativeResize="0"/>
          <p:nvPr/>
        </p:nvPicPr>
        <p:blipFill rotWithShape="1">
          <a:blip r:embed="rId6">
            <a:alphaModFix amt="83000"/>
          </a:blip>
          <a:srcRect b="0" l="0" r="0" t="0"/>
          <a:stretch/>
        </p:blipFill>
        <p:spPr>
          <a:xfrm>
            <a:off x="6903647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7"/>
          <p:cNvSpPr txBox="1"/>
          <p:nvPr/>
        </p:nvSpPr>
        <p:spPr>
          <a:xfrm>
            <a:off x="6838434" y="2008804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New Algorithm</a:t>
            </a:r>
            <a:endParaRPr b="0" i="0" sz="1400" u="none" cap="none" strike="noStrike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75" name="Google Shape;2175;p7"/>
          <p:cNvSpPr/>
          <p:nvPr/>
        </p:nvSpPr>
        <p:spPr>
          <a:xfrm>
            <a:off x="2160024" y="2303975"/>
            <a:ext cx="953114" cy="90050"/>
          </a:xfrm>
          <a:custGeom>
            <a:rect b="b" l="l" r="r" t="t"/>
            <a:pathLst>
              <a:path extrusionOk="0" h="3602" w="44039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7"/>
          <p:cNvSpPr txBox="1"/>
          <p:nvPr/>
        </p:nvSpPr>
        <p:spPr>
          <a:xfrm>
            <a:off x="6547138" y="316405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Develop a brand new algorithm which based on weight function</a:t>
            </a:r>
            <a:endParaRPr b="0" i="0" sz="1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7" name="Google Shape;2177;p7"/>
          <p:cNvSpPr/>
          <p:nvPr/>
        </p:nvSpPr>
        <p:spPr>
          <a:xfrm>
            <a:off x="4084650" y="2312375"/>
            <a:ext cx="890850" cy="33625"/>
          </a:xfrm>
          <a:custGeom>
            <a:rect b="b" l="l" r="r" t="t"/>
            <a:pathLst>
              <a:path extrusionOk="0" h="1345" w="35634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7"/>
          <p:cNvSpPr/>
          <p:nvPr/>
        </p:nvSpPr>
        <p:spPr>
          <a:xfrm>
            <a:off x="6026050" y="2278750"/>
            <a:ext cx="958100" cy="25225"/>
          </a:xfrm>
          <a:custGeom>
            <a:rect b="b" l="l" r="r" t="t"/>
            <a:pathLst>
              <a:path extrusionOk="0" h="1009" w="38324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Target Task &amp; Proposed Solution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af3cc8ef82_0_4"/>
          <p:cNvPicPr preferRelativeResize="0"/>
          <p:nvPr/>
        </p:nvPicPr>
        <p:blipFill rotWithShape="1">
          <a:blip r:embed="rId3">
            <a:alphaModFix amt="52000"/>
          </a:blip>
          <a:srcRect b="0" l="0" r="0" t="0"/>
          <a:stretch/>
        </p:blipFill>
        <p:spPr>
          <a:xfrm flipH="1" rot="-1128982">
            <a:off x="872868" y="1182666"/>
            <a:ext cx="1120485" cy="78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gaf3cc8ef82_0_4"/>
          <p:cNvPicPr preferRelativeResize="0"/>
          <p:nvPr/>
        </p:nvPicPr>
        <p:blipFill rotWithShape="1">
          <a:blip r:embed="rId4">
            <a:alphaModFix amt="52000"/>
          </a:blip>
          <a:srcRect b="0" l="0" r="0" t="0"/>
          <a:stretch/>
        </p:blipFill>
        <p:spPr>
          <a:xfrm flipH="1" rot="-1128979">
            <a:off x="3592203" y="1204363"/>
            <a:ext cx="1207295" cy="78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gaf3cc8ef82_0_4"/>
          <p:cNvPicPr preferRelativeResize="0"/>
          <p:nvPr/>
        </p:nvPicPr>
        <p:blipFill rotWithShape="1">
          <a:blip r:embed="rId5">
            <a:alphaModFix amt="52000"/>
          </a:blip>
          <a:srcRect b="0" l="0" r="0" t="0"/>
          <a:stretch/>
        </p:blipFill>
        <p:spPr>
          <a:xfrm flipH="1" rot="-1128991">
            <a:off x="6316671" y="1130000"/>
            <a:ext cx="1270441" cy="89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gaf3cc8ef82_0_4"/>
          <p:cNvPicPr preferRelativeResize="0"/>
          <p:nvPr/>
        </p:nvPicPr>
        <p:blipFill rotWithShape="1">
          <a:blip r:embed="rId4">
            <a:alphaModFix amt="52000"/>
          </a:blip>
          <a:srcRect b="0" l="0" r="0" t="0"/>
          <a:stretch/>
        </p:blipFill>
        <p:spPr>
          <a:xfrm flipH="1" rot="-1128975">
            <a:off x="2268502" y="3255947"/>
            <a:ext cx="1270444" cy="83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gaf3cc8ef82_0_4"/>
          <p:cNvPicPr preferRelativeResize="0"/>
          <p:nvPr/>
        </p:nvPicPr>
        <p:blipFill rotWithShape="1">
          <a:blip r:embed="rId3">
            <a:alphaModFix amt="52000"/>
          </a:blip>
          <a:srcRect b="0" l="0" r="0" t="0"/>
          <a:stretch/>
        </p:blipFill>
        <p:spPr>
          <a:xfrm flipH="1" rot="-1128982">
            <a:off x="5038361" y="3307016"/>
            <a:ext cx="1120485" cy="7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2189" name="Google Shape;2189;gaf3cc8ef82_0_4"/>
          <p:cNvSpPr txBox="1"/>
          <p:nvPr/>
        </p:nvSpPr>
        <p:spPr>
          <a:xfrm>
            <a:off x="1144868" y="1357036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MLP</a:t>
            </a:r>
            <a:endParaRPr b="0" i="0" sz="1600" u="none" cap="none" strike="noStrik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90" name="Google Shape;2190;gaf3cc8ef82_0_4"/>
          <p:cNvSpPr txBox="1"/>
          <p:nvPr/>
        </p:nvSpPr>
        <p:spPr>
          <a:xfrm>
            <a:off x="1142232" y="1954650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Multi-Layer 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Perceptron</a:t>
            </a:r>
            <a:endParaRPr b="0" i="0" sz="1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1" name="Google Shape;2191;gaf3cc8ef82_0_4"/>
          <p:cNvSpPr txBox="1"/>
          <p:nvPr/>
        </p:nvSpPr>
        <p:spPr>
          <a:xfrm>
            <a:off x="3813097" y="135702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CNN</a:t>
            </a:r>
            <a:endParaRPr b="0" i="0" sz="1600" u="none" cap="none" strike="noStrik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92" name="Google Shape;2192;gaf3cc8ef82_0_4"/>
          <p:cNvSpPr txBox="1"/>
          <p:nvPr/>
        </p:nvSpPr>
        <p:spPr>
          <a:xfrm>
            <a:off x="3810901" y="2021993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Convolutional Neural Network </a:t>
            </a:r>
            <a:endParaRPr b="0" i="0" sz="1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3" name="Google Shape;2193;gaf3cc8ef82_0_4"/>
          <p:cNvSpPr txBox="1"/>
          <p:nvPr/>
        </p:nvSpPr>
        <p:spPr>
          <a:xfrm>
            <a:off x="6474115" y="135702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ResNet</a:t>
            </a:r>
            <a:endParaRPr b="0" i="0" sz="1600" u="none" cap="none" strike="noStrik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94" name="Google Shape;2194;gaf3cc8ef82_0_4"/>
          <p:cNvSpPr txBox="1"/>
          <p:nvPr/>
        </p:nvSpPr>
        <p:spPr>
          <a:xfrm>
            <a:off x="6479570" y="1954643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Residual Network</a:t>
            </a:r>
            <a:endParaRPr b="0" i="0" sz="1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5" name="Google Shape;2195;gaf3cc8ef82_0_4"/>
          <p:cNvSpPr txBox="1"/>
          <p:nvPr/>
        </p:nvSpPr>
        <p:spPr>
          <a:xfrm>
            <a:off x="2477238" y="348138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KNN</a:t>
            </a:r>
            <a:endParaRPr b="0" i="0" sz="1600" u="none" cap="none" strike="noStrik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96" name="Google Shape;2196;gaf3cc8ef82_0_4"/>
          <p:cNvSpPr txBox="1"/>
          <p:nvPr/>
        </p:nvSpPr>
        <p:spPr>
          <a:xfrm>
            <a:off x="2493730" y="3958869"/>
            <a:ext cx="19302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K-Nearest Neighbors</a:t>
            </a:r>
            <a:endParaRPr b="0" i="0" sz="1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7" name="Google Shape;2197;gaf3cc8ef82_0_4"/>
          <p:cNvSpPr txBox="1"/>
          <p:nvPr/>
        </p:nvSpPr>
        <p:spPr>
          <a:xfrm>
            <a:off x="5144813" y="348138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SVM</a:t>
            </a:r>
            <a:endParaRPr b="0" i="0" sz="1600" u="none" cap="none" strike="noStrik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98" name="Google Shape;2198;gaf3cc8ef82_0_4"/>
          <p:cNvSpPr txBox="1"/>
          <p:nvPr/>
        </p:nvSpPr>
        <p:spPr>
          <a:xfrm>
            <a:off x="5144824" y="4139933"/>
            <a:ext cx="19302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Support Vector Machine</a:t>
            </a:r>
            <a:endParaRPr b="0" i="0" sz="1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99" name="Google Shape;2199;gaf3cc8ef82_0_4"/>
          <p:cNvCxnSpPr/>
          <p:nvPr/>
        </p:nvCxnSpPr>
        <p:spPr>
          <a:xfrm>
            <a:off x="743275" y="2967625"/>
            <a:ext cx="768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0" name="Google Shape;2200;gaf3cc8ef82_0_4"/>
          <p:cNvCxnSpPr/>
          <p:nvPr/>
        </p:nvCxnSpPr>
        <p:spPr>
          <a:xfrm rot="10800000">
            <a:off x="990225" y="1540200"/>
            <a:ext cx="0" cy="148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2201" name="Google Shape;2201;gaf3cc8ef82_0_4"/>
          <p:cNvCxnSpPr/>
          <p:nvPr/>
        </p:nvCxnSpPr>
        <p:spPr>
          <a:xfrm rot="10800000">
            <a:off x="2322600" y="2906425"/>
            <a:ext cx="0" cy="150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202" name="Google Shape;2202;gaf3cc8ef82_0_4"/>
          <p:cNvCxnSpPr/>
          <p:nvPr/>
        </p:nvCxnSpPr>
        <p:spPr>
          <a:xfrm rot="10800000">
            <a:off x="3654975" y="1540200"/>
            <a:ext cx="0" cy="148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2203" name="Google Shape;2203;gaf3cc8ef82_0_4"/>
          <p:cNvCxnSpPr/>
          <p:nvPr/>
        </p:nvCxnSpPr>
        <p:spPr>
          <a:xfrm rot="10800000">
            <a:off x="4987350" y="2906425"/>
            <a:ext cx="0" cy="150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204" name="Google Shape;2204;gaf3cc8ef82_0_4"/>
          <p:cNvCxnSpPr/>
          <p:nvPr/>
        </p:nvCxnSpPr>
        <p:spPr>
          <a:xfrm rot="10800000">
            <a:off x="6319725" y="1540200"/>
            <a:ext cx="0" cy="148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2205" name="Google Shape;2205;gaf3cc8ef82_0_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Common Model Summary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af3cc8ef82_0_29"/>
          <p:cNvSpPr txBox="1"/>
          <p:nvPr>
            <p:ph type="title"/>
          </p:nvPr>
        </p:nvSpPr>
        <p:spPr>
          <a:xfrm>
            <a:off x="2616450" y="498375"/>
            <a:ext cx="39111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3600"/>
              <a:t>Dataset</a:t>
            </a:r>
            <a:endParaRPr sz="3600"/>
          </a:p>
        </p:txBody>
      </p:sp>
      <p:sp>
        <p:nvSpPr>
          <p:cNvPr id="2211" name="Google Shape;2211;gaf3cc8ef82_0_29"/>
          <p:cNvSpPr txBox="1"/>
          <p:nvPr>
            <p:ph idx="1" type="subTitle"/>
          </p:nvPr>
        </p:nvSpPr>
        <p:spPr>
          <a:xfrm>
            <a:off x="316413" y="1462250"/>
            <a:ext cx="41982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700"/>
              <a:t>1252 COVID infected lung scans</a:t>
            </a:r>
            <a:r>
              <a:rPr lang="en"/>
              <a:t> </a:t>
            </a:r>
            <a:endParaRPr/>
          </a:p>
        </p:txBody>
      </p:sp>
      <p:sp>
        <p:nvSpPr>
          <p:cNvPr id="2212" name="Google Shape;2212;gaf3cc8ef82_0_29"/>
          <p:cNvSpPr txBox="1"/>
          <p:nvPr>
            <p:ph idx="1" type="subTitle"/>
          </p:nvPr>
        </p:nvSpPr>
        <p:spPr>
          <a:xfrm>
            <a:off x="4629375" y="1462250"/>
            <a:ext cx="41982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700"/>
              <a:t>1230 healthy lung scans</a:t>
            </a:r>
            <a:r>
              <a:rPr lang="en"/>
              <a:t> </a:t>
            </a:r>
            <a:endParaRPr/>
          </a:p>
        </p:txBody>
      </p:sp>
      <p:pic>
        <p:nvPicPr>
          <p:cNvPr id="2213" name="Google Shape;2213;gaf3cc8ef82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900" y="2006700"/>
            <a:ext cx="3187233" cy="257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4" name="Google Shape;2214;gaf3cc8ef82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283" y="2006700"/>
            <a:ext cx="3126394" cy="257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8"/>
          <p:cNvSpPr txBox="1"/>
          <p:nvPr>
            <p:ph idx="6" type="ctrTitle"/>
          </p:nvPr>
        </p:nvSpPr>
        <p:spPr>
          <a:xfrm>
            <a:off x="736646" y="2206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Implementation-MLP</a:t>
            </a:r>
            <a:endParaRPr/>
          </a:p>
        </p:txBody>
      </p:sp>
      <p:sp>
        <p:nvSpPr>
          <p:cNvPr id="2220" name="Google Shape;2220;p8"/>
          <p:cNvSpPr txBox="1"/>
          <p:nvPr>
            <p:ph idx="5" type="subTitle"/>
          </p:nvPr>
        </p:nvSpPr>
        <p:spPr>
          <a:xfrm>
            <a:off x="4608075" y="2925125"/>
            <a:ext cx="42219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</a:t>
            </a:r>
            <a:r>
              <a:rPr lang="en"/>
              <a:t>elative High Validation Accuracy: around </a:t>
            </a:r>
            <a:r>
              <a:rPr b="1" lang="en" sz="1700"/>
              <a:t>80</a:t>
            </a:r>
            <a:r>
              <a:rPr lang="en"/>
              <a:t>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Training Accuracy: around </a:t>
            </a:r>
            <a:r>
              <a:rPr b="1" lang="en" sz="1700"/>
              <a:t>60</a:t>
            </a:r>
            <a:r>
              <a:rPr lang="en"/>
              <a:t>%</a:t>
            </a:r>
            <a:endParaRPr/>
          </a:p>
        </p:txBody>
      </p:sp>
      <p:pic>
        <p:nvPicPr>
          <p:cNvPr id="2221" name="Google Shape;22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100" y="950825"/>
            <a:ext cx="3241449" cy="403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325" y="1319097"/>
            <a:ext cx="3408824" cy="1288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1"/>
          <p:cNvSpPr txBox="1"/>
          <p:nvPr>
            <p:ph idx="9" type="ctrTitle"/>
          </p:nvPr>
        </p:nvSpPr>
        <p:spPr>
          <a:xfrm>
            <a:off x="914396" y="35147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Implementation-CNN</a:t>
            </a:r>
            <a:endParaRPr/>
          </a:p>
        </p:txBody>
      </p:sp>
      <p:pic>
        <p:nvPicPr>
          <p:cNvPr id="2228" name="Google Shape;222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625" y="929276"/>
            <a:ext cx="2642725" cy="20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225" y="2992100"/>
            <a:ext cx="2642725" cy="2046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Google Shape;2230;p11"/>
          <p:cNvPicPr preferRelativeResize="0"/>
          <p:nvPr/>
        </p:nvPicPr>
        <p:blipFill rotWithShape="1">
          <a:blip r:embed="rId5">
            <a:alphaModFix/>
          </a:blip>
          <a:srcRect b="16994" l="11103" r="0" t="20132"/>
          <a:stretch/>
        </p:blipFill>
        <p:spPr>
          <a:xfrm>
            <a:off x="4608075" y="1298163"/>
            <a:ext cx="3394825" cy="11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1" name="Google Shape;2231;p11"/>
          <p:cNvSpPr txBox="1"/>
          <p:nvPr>
            <p:ph idx="3" type="subTitle"/>
          </p:nvPr>
        </p:nvSpPr>
        <p:spPr>
          <a:xfrm>
            <a:off x="4608075" y="2784000"/>
            <a:ext cx="4437300" cy="19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Optimizer: Adam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Highest training </a:t>
            </a: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Accuracy: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100</a:t>
            </a: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%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Relatively High validation accuracy: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70</a:t>
            </a: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%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Relatively High test accuracy: around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80</a:t>
            </a: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%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